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6"/>
  </p:notesMasterIdLst>
  <p:handoutMasterIdLst>
    <p:handoutMasterId r:id="rId37"/>
  </p:handoutMasterIdLst>
  <p:sldIdLst>
    <p:sldId id="302" r:id="rId5"/>
    <p:sldId id="327" r:id="rId6"/>
    <p:sldId id="305" r:id="rId7"/>
    <p:sldId id="427" r:id="rId8"/>
    <p:sldId id="334" r:id="rId9"/>
    <p:sldId id="460" r:id="rId10"/>
    <p:sldId id="426" r:id="rId11"/>
    <p:sldId id="425" r:id="rId12"/>
    <p:sldId id="415" r:id="rId13"/>
    <p:sldId id="405" r:id="rId14"/>
    <p:sldId id="419" r:id="rId15"/>
    <p:sldId id="364" r:id="rId16"/>
    <p:sldId id="423" r:id="rId17"/>
    <p:sldId id="370" r:id="rId18"/>
    <p:sldId id="445" r:id="rId19"/>
    <p:sldId id="453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24" r:id="rId28"/>
    <p:sldId id="308" r:id="rId29"/>
    <p:sldId id="346" r:id="rId30"/>
    <p:sldId id="352" r:id="rId31"/>
    <p:sldId id="343" r:id="rId32"/>
    <p:sldId id="337" r:id="rId33"/>
    <p:sldId id="336" r:id="rId34"/>
    <p:sldId id="310" r:id="rId35"/>
  </p:sldIdLst>
  <p:sldSz cx="9144000" cy="5143500" type="screen16x9"/>
  <p:notesSz cx="6858000" cy="9144000"/>
  <p:defaultTextStyle>
    <a:defPPr>
      <a:defRPr lang="nb-N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7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554F"/>
    <a:srgbClr val="B6ADA5"/>
    <a:srgbClr val="FFBF3F"/>
    <a:srgbClr val="6BCABA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00ECA9-EDA6-4C17-9C8B-2844544316E4}" v="30" dt="2022-11-10T16:15:31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63" y="132"/>
      </p:cViewPr>
      <p:guideLst>
        <p:guide orient="horz" pos="1597"/>
        <p:guide pos="2880"/>
        <p:guide pos="37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aldenkommune-my.sharepoint.com/personal/roar_glomsrodkristiansen_halden_kommune_no/Documents/Budsjett/2023/Fordeling%20rammer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Befolkningsvekst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0 - åringer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'Ark1'!$B$1:$G$1</c:f>
              <c:strCache>
                <c:ptCount val="6"/>
                <c:pt idx="0">
                  <c:v>2022</c:v>
                </c:pt>
                <c:pt idx="1">
                  <c:v>2027</c:v>
                </c:pt>
                <c:pt idx="2">
                  <c:v>2032</c:v>
                </c:pt>
                <c:pt idx="3">
                  <c:v>2037</c:v>
                </c:pt>
                <c:pt idx="4">
                  <c:v>2042</c:v>
                </c:pt>
                <c:pt idx="5">
                  <c:v>2047</c:v>
                </c:pt>
              </c:strCache>
            </c:strRef>
          </c:cat>
          <c:val>
            <c:numRef>
              <c:f>'Ark1'!$B$2:$G$2</c:f>
            </c:numRef>
          </c:val>
          <c:smooth val="0"/>
          <c:extLst>
            <c:ext xmlns:c16="http://schemas.microsoft.com/office/drawing/2014/chart" uri="{C3380CC4-5D6E-409C-BE32-E72D297353CC}">
              <c16:uniqueId val="{00000000-026F-4F77-9079-772B4DD2249E}"/>
            </c:ext>
          </c:extLst>
        </c:ser>
        <c:ser>
          <c:idx val="1"/>
          <c:order val="1"/>
          <c:tx>
            <c:strRef>
              <c:f>'Ark1'!$A$3</c:f>
              <c:strCache>
                <c:ptCount val="1"/>
                <c:pt idx="0">
                  <c:v>Barnehage (1-5 år)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'Ark1'!$B$1:$G$1</c:f>
              <c:strCache>
                <c:ptCount val="6"/>
                <c:pt idx="0">
                  <c:v>2022</c:v>
                </c:pt>
                <c:pt idx="1">
                  <c:v>2027</c:v>
                </c:pt>
                <c:pt idx="2">
                  <c:v>2032</c:v>
                </c:pt>
                <c:pt idx="3">
                  <c:v>2037</c:v>
                </c:pt>
                <c:pt idx="4">
                  <c:v>2042</c:v>
                </c:pt>
                <c:pt idx="5">
                  <c:v>2047</c:v>
                </c:pt>
              </c:strCache>
            </c:strRef>
          </c:cat>
          <c:val>
            <c:numRef>
              <c:f>'Ark1'!$B$3:$G$3</c:f>
            </c:numRef>
          </c:val>
          <c:smooth val="0"/>
          <c:extLst>
            <c:ext xmlns:c16="http://schemas.microsoft.com/office/drawing/2014/chart" uri="{C3380CC4-5D6E-409C-BE32-E72D297353CC}">
              <c16:uniqueId val="{00000001-026F-4F77-9079-772B4DD2249E}"/>
            </c:ext>
          </c:extLst>
        </c:ser>
        <c:ser>
          <c:idx val="2"/>
          <c:order val="2"/>
          <c:tx>
            <c:strRef>
              <c:f>'Ark1'!$A$4</c:f>
              <c:strCache>
                <c:ptCount val="1"/>
                <c:pt idx="0">
                  <c:v>Grunnskole (6-15 år)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'Ark1'!$B$1:$G$1</c:f>
              <c:strCache>
                <c:ptCount val="6"/>
                <c:pt idx="0">
                  <c:v>2022</c:v>
                </c:pt>
                <c:pt idx="1">
                  <c:v>2027</c:v>
                </c:pt>
                <c:pt idx="2">
                  <c:v>2032</c:v>
                </c:pt>
                <c:pt idx="3">
                  <c:v>2037</c:v>
                </c:pt>
                <c:pt idx="4">
                  <c:v>2042</c:v>
                </c:pt>
                <c:pt idx="5">
                  <c:v>2047</c:v>
                </c:pt>
              </c:strCache>
            </c:strRef>
          </c:cat>
          <c:val>
            <c:numRef>
              <c:f>'Ark1'!$B$4:$G$4</c:f>
            </c:numRef>
          </c:val>
          <c:smooth val="0"/>
          <c:extLst>
            <c:ext xmlns:c16="http://schemas.microsoft.com/office/drawing/2014/chart" uri="{C3380CC4-5D6E-409C-BE32-E72D297353CC}">
              <c16:uniqueId val="{00000002-026F-4F77-9079-772B4DD2249E}"/>
            </c:ext>
          </c:extLst>
        </c:ser>
        <c:ser>
          <c:idx val="3"/>
          <c:order val="3"/>
          <c:tx>
            <c:strRef>
              <c:f>'Ark1'!$A$5</c:f>
              <c:strCache>
                <c:ptCount val="1"/>
                <c:pt idx="0">
                  <c:v>Videregående (16-19 år)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'Ark1'!$B$1:$G$1</c:f>
              <c:strCache>
                <c:ptCount val="6"/>
                <c:pt idx="0">
                  <c:v>2022</c:v>
                </c:pt>
                <c:pt idx="1">
                  <c:v>2027</c:v>
                </c:pt>
                <c:pt idx="2">
                  <c:v>2032</c:v>
                </c:pt>
                <c:pt idx="3">
                  <c:v>2037</c:v>
                </c:pt>
                <c:pt idx="4">
                  <c:v>2042</c:v>
                </c:pt>
                <c:pt idx="5">
                  <c:v>2047</c:v>
                </c:pt>
              </c:strCache>
            </c:strRef>
          </c:cat>
          <c:val>
            <c:numRef>
              <c:f>'Ark1'!$B$5:$G$5</c:f>
            </c:numRef>
          </c:val>
          <c:smooth val="0"/>
          <c:extLst>
            <c:ext xmlns:c16="http://schemas.microsoft.com/office/drawing/2014/chart" uri="{C3380CC4-5D6E-409C-BE32-E72D297353CC}">
              <c16:uniqueId val="{00000003-026F-4F77-9079-772B4DD2249E}"/>
            </c:ext>
          </c:extLst>
        </c:ser>
        <c:ser>
          <c:idx val="4"/>
          <c:order val="4"/>
          <c:tx>
            <c:strRef>
              <c:f>'Ark1'!$A$6</c:f>
              <c:strCache>
                <c:ptCount val="1"/>
                <c:pt idx="0">
                  <c:v>Voksne (20-66 år)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'Ark1'!$B$1:$G$1</c:f>
              <c:strCache>
                <c:ptCount val="6"/>
                <c:pt idx="0">
                  <c:v>2022</c:v>
                </c:pt>
                <c:pt idx="1">
                  <c:v>2027</c:v>
                </c:pt>
                <c:pt idx="2">
                  <c:v>2032</c:v>
                </c:pt>
                <c:pt idx="3">
                  <c:v>2037</c:v>
                </c:pt>
                <c:pt idx="4">
                  <c:v>2042</c:v>
                </c:pt>
                <c:pt idx="5">
                  <c:v>2047</c:v>
                </c:pt>
              </c:strCache>
            </c:strRef>
          </c:cat>
          <c:val>
            <c:numRef>
              <c:f>'Ark1'!$B$6:$G$6</c:f>
            </c:numRef>
          </c:val>
          <c:smooth val="0"/>
          <c:extLst>
            <c:ext xmlns:c16="http://schemas.microsoft.com/office/drawing/2014/chart" uri="{C3380CC4-5D6E-409C-BE32-E72D297353CC}">
              <c16:uniqueId val="{00000004-026F-4F77-9079-772B4DD2249E}"/>
            </c:ext>
          </c:extLst>
        </c:ser>
        <c:ser>
          <c:idx val="5"/>
          <c:order val="5"/>
          <c:tx>
            <c:strRef>
              <c:f>'Ark1'!$A$7</c:f>
              <c:strCache>
                <c:ptCount val="1"/>
                <c:pt idx="0">
                  <c:v>Eldre (67-79 år)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'Ark1'!$B$1:$G$1</c:f>
              <c:strCache>
                <c:ptCount val="6"/>
                <c:pt idx="0">
                  <c:v>2022</c:v>
                </c:pt>
                <c:pt idx="1">
                  <c:v>2027</c:v>
                </c:pt>
                <c:pt idx="2">
                  <c:v>2032</c:v>
                </c:pt>
                <c:pt idx="3">
                  <c:v>2037</c:v>
                </c:pt>
                <c:pt idx="4">
                  <c:v>2042</c:v>
                </c:pt>
                <c:pt idx="5">
                  <c:v>2047</c:v>
                </c:pt>
              </c:strCache>
            </c:strRef>
          </c:cat>
          <c:val>
            <c:numRef>
              <c:f>'Ark1'!$B$7:$G$7</c:f>
              <c:numCache>
                <c:formatCode>###\ ###\ ###\ ##0</c:formatCode>
                <c:ptCount val="6"/>
                <c:pt idx="0">
                  <c:v>100</c:v>
                </c:pt>
                <c:pt idx="1">
                  <c:v>105.10039233787199</c:v>
                </c:pt>
                <c:pt idx="2">
                  <c:v>108.00830833141001</c:v>
                </c:pt>
                <c:pt idx="3">
                  <c:v>119.270713131779</c:v>
                </c:pt>
                <c:pt idx="4">
                  <c:v>127.486729748442</c:v>
                </c:pt>
                <c:pt idx="5">
                  <c:v>127.879067620586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26F-4F77-9079-772B4DD2249E}"/>
            </c:ext>
          </c:extLst>
        </c:ser>
        <c:ser>
          <c:idx val="6"/>
          <c:order val="6"/>
          <c:tx>
            <c:strRef>
              <c:f>'Ark1'!$A$8</c:f>
              <c:strCache>
                <c:ptCount val="1"/>
                <c:pt idx="0">
                  <c:v>Eldre (80-89 år)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'Ark1'!$B$1:$G$1</c:f>
              <c:strCache>
                <c:ptCount val="6"/>
                <c:pt idx="0">
                  <c:v>2022</c:v>
                </c:pt>
                <c:pt idx="1">
                  <c:v>2027</c:v>
                </c:pt>
                <c:pt idx="2">
                  <c:v>2032</c:v>
                </c:pt>
                <c:pt idx="3">
                  <c:v>2037</c:v>
                </c:pt>
                <c:pt idx="4">
                  <c:v>2042</c:v>
                </c:pt>
                <c:pt idx="5">
                  <c:v>2047</c:v>
                </c:pt>
              </c:strCache>
            </c:strRef>
          </c:cat>
          <c:val>
            <c:numRef>
              <c:f>'Ark1'!$B$8:$G$8</c:f>
              <c:numCache>
                <c:formatCode>###\ ###\ ###\ ##0</c:formatCode>
                <c:ptCount val="6"/>
                <c:pt idx="0">
                  <c:v>100</c:v>
                </c:pt>
                <c:pt idx="1">
                  <c:v>135.95238095238099</c:v>
                </c:pt>
                <c:pt idx="2">
                  <c:v>177.38095238095201</c:v>
                </c:pt>
                <c:pt idx="3">
                  <c:v>190.39682539682499</c:v>
                </c:pt>
                <c:pt idx="4">
                  <c:v>202.142857142857</c:v>
                </c:pt>
                <c:pt idx="5">
                  <c:v>228.57142857142901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26F-4F77-9079-772B4DD2249E}"/>
            </c:ext>
          </c:extLst>
        </c:ser>
        <c:ser>
          <c:idx val="7"/>
          <c:order val="7"/>
          <c:tx>
            <c:strRef>
              <c:f>'Ark1'!$A$9</c:f>
              <c:strCache>
                <c:ptCount val="1"/>
                <c:pt idx="0">
                  <c:v>Eldre (90 år og eldre)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'Ark1'!$B$1:$G$1</c:f>
              <c:strCache>
                <c:ptCount val="6"/>
                <c:pt idx="0">
                  <c:v>2022</c:v>
                </c:pt>
                <c:pt idx="1">
                  <c:v>2027</c:v>
                </c:pt>
                <c:pt idx="2">
                  <c:v>2032</c:v>
                </c:pt>
                <c:pt idx="3">
                  <c:v>2037</c:v>
                </c:pt>
                <c:pt idx="4">
                  <c:v>2042</c:v>
                </c:pt>
                <c:pt idx="5">
                  <c:v>2047</c:v>
                </c:pt>
              </c:strCache>
            </c:strRef>
          </c:cat>
          <c:val>
            <c:numRef>
              <c:f>'Ark1'!$B$9:$G$9</c:f>
              <c:numCache>
                <c:formatCode>###\ ###\ ###\ ##0</c:formatCode>
                <c:ptCount val="6"/>
                <c:pt idx="0">
                  <c:v>100</c:v>
                </c:pt>
                <c:pt idx="1">
                  <c:v>98.705501618122995</c:v>
                </c:pt>
                <c:pt idx="2">
                  <c:v>114.239482200647</c:v>
                </c:pt>
                <c:pt idx="3">
                  <c:v>181.22977346278299</c:v>
                </c:pt>
                <c:pt idx="4">
                  <c:v>235.92233009708701</c:v>
                </c:pt>
                <c:pt idx="5">
                  <c:v>265.04854368932001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6F-4F77-9079-772B4DD22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8298912"/>
        <c:axId val="2068301408"/>
      </c:lineChart>
      <c:catAx>
        <c:axId val="206829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68301408"/>
        <c:crosses val="autoZero"/>
        <c:auto val="1"/>
        <c:lblAlgn val="ctr"/>
        <c:lblOffset val="100"/>
        <c:noMultiLvlLbl val="0"/>
      </c:catAx>
      <c:valAx>
        <c:axId val="206830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\ ###\ ###\ 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6829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Hjemmesykepleie- timer</a:t>
            </a:r>
            <a:r>
              <a:rPr lang="nb-NO" baseline="0"/>
              <a:t> pr. måned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'Brukere av hjemmesykepleie'!$A$20</c:f>
              <c:strCache>
                <c:ptCount val="1"/>
                <c:pt idx="0">
                  <c:v>Antall timer IPLOS 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'Brukere av hjemmesykepleie'!$B$19:$E$19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'Brukere av hjemmesykepleie'!$B$20:$E$20</c:f>
              <c:numCache>
                <c:formatCode>0</c:formatCode>
                <c:ptCount val="4"/>
                <c:pt idx="0">
                  <c:v>6101.5</c:v>
                </c:pt>
                <c:pt idx="1">
                  <c:v>6338.375</c:v>
                </c:pt>
                <c:pt idx="2">
                  <c:v>7170.666666666667</c:v>
                </c:pt>
                <c:pt idx="3" formatCode="General">
                  <c:v>7520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EC-483B-AC71-6BE5B612B45B}"/>
            </c:ext>
          </c:extLst>
        </c:ser>
        <c:ser>
          <c:idx val="1"/>
          <c:order val="1"/>
          <c:tx>
            <c:strRef>
              <c:f>'Brukere av hjemmesykepleie'!$A$21</c:f>
              <c:strCache>
                <c:ptCount val="1"/>
                <c:pt idx="0">
                  <c:v>Antall timer vedtak 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'Brukere av hjemmesykepleie'!$B$19:$E$19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'Brukere av hjemmesykepleie'!$B$21:$E$21</c:f>
              <c:numCache>
                <c:formatCode>0</c:formatCode>
                <c:ptCount val="4"/>
                <c:pt idx="0" formatCode="General">
                  <c:v>6462</c:v>
                </c:pt>
                <c:pt idx="1">
                  <c:v>6323.25</c:v>
                </c:pt>
                <c:pt idx="2">
                  <c:v>7051.083333333333</c:v>
                </c:pt>
                <c:pt idx="3" formatCode="General">
                  <c:v>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EC-483B-AC71-6BE5B612B4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12184192"/>
        <c:axId val="1312184608"/>
      </c:barChart>
      <c:catAx>
        <c:axId val="131218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312184608"/>
        <c:crosses val="autoZero"/>
        <c:auto val="1"/>
        <c:lblAlgn val="ctr"/>
        <c:lblOffset val="100"/>
        <c:noMultiLvlLbl val="0"/>
      </c:catAx>
      <c:valAx>
        <c:axId val="13121846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31218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130C9-E3E7-574A-96E0-63613A505353}" type="datetimeFigureOut">
              <a:rPr lang="nb-NO" smtClean="0"/>
              <a:t>10.11.2022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2F44E-87A8-7942-9B56-65053B6C17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0806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3E0FF-17CE-9947-A420-8AC764B5D9C3}" type="datetimeFigureOut">
              <a:rPr lang="nb-NO" smtClean="0"/>
              <a:t>10.11.2022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B66A2-F65A-3446-9C27-1D8335F89B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954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B66A2-F65A-3446-9C27-1D8335F89B8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20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B66A2-F65A-3446-9C27-1D8335F89B8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462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lover å bruke hver eneste krone vi får – vi har aldri spart. Men, vi kan ikke bruke mer enn vi har.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B66A2-F65A-3446-9C27-1D8335F89B8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941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B66A2-F65A-3446-9C27-1D8335F89B8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10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Histori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074700"/>
            <a:ext cx="5486400" cy="2149401"/>
          </a:xfrm>
        </p:spPr>
        <p:txBody>
          <a:bodyPr anchor="b">
            <a:normAutofit/>
          </a:bodyPr>
          <a:lstStyle>
            <a:lvl1pPr algn="l">
              <a:defRPr sz="4000" b="0"/>
            </a:lvl1pPr>
          </a:lstStyle>
          <a:p>
            <a:r>
              <a:rPr lang="nb-NO" err="1"/>
              <a:t>Presentasjonsmal</a:t>
            </a:r>
            <a:r>
              <a:rPr lang="nb-NO"/>
              <a:t> Halden kommune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C2B4-A0D0-2A43-BCFA-59D373121536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- Fremtids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nb-NO"/>
              <a:t>Brødtekst - Klikk for å redigere tekststiler i malen</a:t>
            </a:r>
          </a:p>
          <a:p>
            <a:pPr lvl="1"/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67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- Fredriksten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0"/>
            <a:ext cx="9138586" cy="5143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nb-NO"/>
              <a:t>Brødtekst - Klikk for å redigere tekststiler i malen</a:t>
            </a:r>
          </a:p>
          <a:p>
            <a:pPr lvl="1"/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67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 - Fredriksten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0"/>
            <a:ext cx="9138585" cy="5143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nb-NO"/>
              <a:t>Brødtekst - Klikk for å redigere tekststiler i malen</a:t>
            </a:r>
          </a:p>
          <a:p>
            <a:pPr lvl="1"/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side - Historieblå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"/>
            <a:ext cx="9138925" cy="5140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9895" y="1213108"/>
            <a:ext cx="7310532" cy="228781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Kapittelside med plass til sentrert tittel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B80961-18D0-EF4B-97FF-E9E56D35CDEA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Virksomhetsnavn/tjenestested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F6EF4E-CC60-E84A-867F-4AE5D9DB4F6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side - Iddegrøn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2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9895" y="1213108"/>
            <a:ext cx="7310532" cy="228781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Kapittelside med plass til sentrert tittel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90BDB1D-E6F7-CC46-B68C-0FD077DB01D5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Virksomhetsnavn/tjenestested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F6EF4E-CC60-E84A-867F-4AE5D9DB4F6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0343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side - Korngu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2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9895" y="1213108"/>
            <a:ext cx="7310532" cy="228781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Kapittelside med plass til sentrert tittel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7C41CA-1D34-3D49-94C6-6EA2EE09888C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Virksomhetsnavn/tjenestested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F6EF4E-CC60-E84A-867F-4AE5D9DB4F6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0343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side - Fremtidsrø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"/>
            <a:ext cx="9138925" cy="5140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9895" y="1213108"/>
            <a:ext cx="7310532" cy="228781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Kapittelside med plass til sentrert tittel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7C41CA-1D34-3D49-94C6-6EA2EE09888C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Virksomhetsnavn/tjenestested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F6EF4E-CC60-E84A-867F-4AE5D9DB4F6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468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side - Fredrikstengrå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2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9895" y="1213108"/>
            <a:ext cx="7310532" cy="228781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Kapittelside med plass til sentrert tittel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7C41CA-1D34-3D49-94C6-6EA2EE09888C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Virksomhetsnavn/tjenestested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F6EF4E-CC60-E84A-867F-4AE5D9DB4F6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4684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Historie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legge til bilde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42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Idde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legge til bilde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0"/>
            <a:ext cx="9138586" cy="1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Idde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0"/>
            <a:ext cx="913587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074700"/>
            <a:ext cx="5486400" cy="2149401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 err="1"/>
              <a:t>Presentasjonsmal</a:t>
            </a:r>
            <a:r>
              <a:rPr lang="nb-NO"/>
              <a:t> Halden kommune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C2B4-A0D0-2A43-BCFA-59D373121536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037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Korng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legge til bilde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0"/>
            <a:ext cx="9138586" cy="1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61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Fremtidsrø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933"/>
            <a:ext cx="9144000" cy="513356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legge til bilde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3"/>
            <a:ext cx="9144000" cy="13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61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Fredrikstengr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967"/>
            <a:ext cx="9144000" cy="513653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legge til bilde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6967"/>
            <a:ext cx="9138586" cy="1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61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Designelement Nega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967"/>
            <a:ext cx="9144000" cy="513653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legge til bilde</a:t>
            </a: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732"/>
            <a:ext cx="9144000" cy="1800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Korn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0"/>
            <a:ext cx="913587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074700"/>
            <a:ext cx="5486400" cy="2149401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 err="1"/>
              <a:t>Presentasjonsmal</a:t>
            </a:r>
            <a:r>
              <a:rPr lang="nb-NO"/>
              <a:t> Halden kommune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C2B4-A0D0-2A43-BCFA-59D373121536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03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Fremtids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8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074700"/>
            <a:ext cx="5486400" cy="2149401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 err="1"/>
              <a:t>Presentasjonsmal</a:t>
            </a:r>
            <a:r>
              <a:rPr lang="nb-NO"/>
              <a:t> Halden kommune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C2B4-A0D0-2A43-BCFA-59D373121536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03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Fredriksten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0"/>
            <a:ext cx="9135877" cy="5143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074700"/>
            <a:ext cx="5486400" cy="2149401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 err="1"/>
              <a:t>Presentasjonsmal</a:t>
            </a:r>
            <a:r>
              <a:rPr lang="nb-NO"/>
              <a:t> Halden kommune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C2B4-A0D0-2A43-BCFA-59D373121536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013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666"/>
            <a:ext cx="9138586" cy="5141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nb-NO"/>
              <a:t>Brødtekst - Klikk for å redigere tekststiler i malen</a:t>
            </a:r>
          </a:p>
          <a:p>
            <a:pPr lvl="1"/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403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- Histori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nb-NO"/>
              <a:t>Brødtekst - Klikk for å redigere tekststiler i malen</a:t>
            </a:r>
          </a:p>
          <a:p>
            <a:pPr lvl="1"/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- Idde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0"/>
            <a:ext cx="9138586" cy="5143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nb-NO"/>
              <a:t>Brødtekst - Klikk for å redigere tekststiler i malen</a:t>
            </a:r>
          </a:p>
          <a:p>
            <a:pPr lvl="1"/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67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- Korn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0"/>
            <a:ext cx="9138586" cy="5143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nb-NO"/>
              <a:t>Brødtekst - Klikk for å redigere tekststiler i malen</a:t>
            </a:r>
          </a:p>
          <a:p>
            <a:pPr lvl="1"/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67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26966"/>
            <a:ext cx="6771213" cy="649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Overskrift - 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77419"/>
            <a:ext cx="7886700" cy="288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Brødtekst - Klikk for å redigere tekststiler i malen</a:t>
            </a:r>
          </a:p>
          <a:p>
            <a:pPr lvl="1"/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Punkter </a:t>
            </a:r>
            <a:r>
              <a:rPr lang="mr-IN"/>
              <a:t>–</a:t>
            </a:r>
            <a:r>
              <a:rPr lang="nb-NO"/>
              <a:t> 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49" y="4767263"/>
            <a:ext cx="142184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Source Sans Pro"/>
                <a:cs typeface="Source Sans Pro"/>
              </a:defRPr>
            </a:lvl1pPr>
          </a:lstStyle>
          <a:p>
            <a:fld id="{6A7E021A-0C0F-014A-A5F1-4528F2F5EB3A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4767263"/>
            <a:ext cx="5486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Source Sans Pro"/>
                <a:cs typeface="Source Sans Pro"/>
              </a:defRPr>
            </a:lvl1pPr>
          </a:lstStyle>
          <a:p>
            <a:r>
              <a:rPr lang="nb-NO"/>
              <a:t>Virksomhetsnavn/tjenestested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79792" y="4767263"/>
            <a:ext cx="63555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Source Sans Pro"/>
                <a:cs typeface="Source Sans Pro"/>
              </a:defRPr>
            </a:lvl1pPr>
          </a:lstStyle>
          <a:p>
            <a:fld id="{82F6EF4E-CC60-E84A-867F-4AE5D9DB4F6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928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72" r:id="rId5"/>
    <p:sldLayoutId id="2147483679" r:id="rId6"/>
    <p:sldLayoutId id="2147483662" r:id="rId7"/>
    <p:sldLayoutId id="2147483673" r:id="rId8"/>
    <p:sldLayoutId id="2147483674" r:id="rId9"/>
    <p:sldLayoutId id="2147483675" r:id="rId10"/>
    <p:sldLayoutId id="2147483676" r:id="rId11"/>
    <p:sldLayoutId id="2147483686" r:id="rId12"/>
    <p:sldLayoutId id="2147483666" r:id="rId13"/>
    <p:sldLayoutId id="2147483667" r:id="rId14"/>
    <p:sldLayoutId id="2147483668" r:id="rId15"/>
    <p:sldLayoutId id="2147483677" r:id="rId16"/>
    <p:sldLayoutId id="2147483678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Source Sans Pro Semibold" charset="0"/>
          <a:ea typeface="Source Sans Pro Semibold" charset="0"/>
          <a:cs typeface="Source Sans Pro Semibold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5143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ellen.rosseland.hansen@halden.kommune.no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C2B4-A0D0-2A43-BCFA-59D373121536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</a:t>
            </a:fld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1551362" y="432262"/>
            <a:ext cx="5423016" cy="3639737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nb-NO" altLang="nb-NO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nb-NO" altLang="nb-NO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altLang="nb-NO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altLang="nb-NO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altLang="nb-NO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altLang="nb-NO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altLang="nb-NO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Fremtidens eldreomsorg</a:t>
            </a:r>
            <a:br>
              <a:rPr lang="nb-NO" altLang="nb-NO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altLang="nb-NO" sz="2000" dirty="0">
              <a:latin typeface="Arial" panose="020B0604020202020204" pitchFamily="34" charset="0"/>
            </a:endParaRPr>
          </a:p>
        </p:txBody>
      </p:sp>
      <p:pic>
        <p:nvPicPr>
          <p:cNvPr id="8" name="Bild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374900" y="92710"/>
            <a:ext cx="3577013" cy="2479040"/>
          </a:xfrm>
          <a:prstGeom prst="rect">
            <a:avLst/>
          </a:prstGeom>
          <a:ln>
            <a:solidFill>
              <a:srgbClr val="E5554F"/>
            </a:solidFill>
          </a:ln>
        </p:spPr>
      </p:pic>
      <p:pic>
        <p:nvPicPr>
          <p:cNvPr id="9" name="Bilde 8"/>
          <p:cNvPicPr/>
          <p:nvPr/>
        </p:nvPicPr>
        <p:blipFill>
          <a:blip r:embed="rId2"/>
          <a:stretch>
            <a:fillRect/>
          </a:stretch>
        </p:blipFill>
        <p:spPr>
          <a:xfrm>
            <a:off x="1807524" y="4812745"/>
            <a:ext cx="2476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5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994594-FCAC-488F-B647-E4ED323F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Utvikling antall brukere rus- og psykiatri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8F6C4A4-682B-4BCE-A519-3936DD002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6475" y="1839119"/>
            <a:ext cx="45910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11B491-0A3F-4B80-A004-A7B2376A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1D8D34C-BE71-46C8-AFB8-0D33FC05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6D478C-C4D6-4D8D-AE37-4A5AAAE0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930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65B2C6-258C-495C-8C71-CA5BF8F8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Tillit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468C23-23AA-4D1A-B6F3-0F6DCDF0F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ea typeface="Source Sans Pro"/>
              </a:rPr>
              <a:t>Vi må ha samme virkelighetsforståelse og hvilke utfordringer vi står overfor. </a:t>
            </a:r>
          </a:p>
          <a:p>
            <a:r>
              <a:rPr lang="nb-NO">
                <a:ea typeface="Source Sans Pro"/>
              </a:rPr>
              <a:t>Vi må bli enige om hvordan vi ønsker at Halden skal se ut om 10 år, om 20 år - i fremtiden. </a:t>
            </a:r>
          </a:p>
          <a:p>
            <a:r>
              <a:rPr lang="nb-NO">
                <a:ea typeface="Source Sans Pro"/>
              </a:rPr>
              <a:t>Vi må bli enige om hvordan vi skal komme dit. </a:t>
            </a:r>
          </a:p>
          <a:p>
            <a:pPr lvl="1"/>
            <a:r>
              <a:rPr lang="nb-NO">
                <a:ea typeface="Source Sans Pro"/>
              </a:rPr>
              <a:t>Hva er vi villig til å endre?</a:t>
            </a:r>
          </a:p>
          <a:p>
            <a:pPr lvl="1"/>
            <a:r>
              <a:rPr lang="nb-NO">
                <a:ea typeface="Source Sans Pro"/>
              </a:rPr>
              <a:t>Hva er vi villige til å eksperimentere med? </a:t>
            </a:r>
          </a:p>
          <a:p>
            <a:pPr lvl="1"/>
            <a:r>
              <a:rPr lang="nb-NO">
                <a:ea typeface="Source Sans Pro"/>
              </a:rPr>
              <a:t>Tåler vi å feile – eller vil mediene hive seg over oss og befolkningen blir frustrerte? </a:t>
            </a:r>
          </a:p>
          <a:p>
            <a:r>
              <a:rPr lang="nb-NO">
                <a:ea typeface="Source Sans Pro"/>
              </a:rPr>
              <a:t>Vi må være ekstremt gode på kommunikasjon! </a:t>
            </a:r>
          </a:p>
          <a:p>
            <a:pPr lvl="1"/>
            <a:endParaRPr lang="nb-NO">
              <a:ea typeface="Source Sans Pro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3EA14A-2FDF-4163-B18B-586E32A2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669C2F-ED67-41D1-B5F9-4B77B4E5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875BA7-CAE6-4441-B6A1-9C30EBB6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30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28650" y="1074700"/>
            <a:ext cx="5486400" cy="2900141"/>
          </a:xfrm>
        </p:spPr>
        <p:txBody>
          <a:bodyPr>
            <a:normAutofit fontScale="90000"/>
          </a:bodyPr>
          <a:lstStyle/>
          <a:p>
            <a:pPr algn="ctr"/>
            <a:br>
              <a:rPr lang="nb-NO" i="1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br>
              <a:rPr lang="nb-NO" i="1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nb-NO" i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«Når forandringens vind blåser, går noen i skjul, mens andre går ut for å bygge vindmøller» </a:t>
            </a:r>
            <a:r>
              <a:rPr lang="nb-NO" sz="2000" i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kinesisk ordtak  </a:t>
            </a:r>
            <a:br>
              <a:rPr lang="nb-NO" sz="2000" i="1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br>
              <a:rPr lang="nb-NO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nb-NO" sz="27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 Halden bygger vi vindmøller. </a:t>
            </a:r>
            <a:br>
              <a:rPr lang="nb-NO" sz="2700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nb-NO" sz="27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Nye tjenester må designes.</a:t>
            </a:r>
          </a:p>
        </p:txBody>
      </p:sp>
    </p:spTree>
    <p:extLst>
      <p:ext uri="{BB962C8B-B14F-4D97-AF65-F5344CB8AC3E}">
        <p14:creationId xmlns:p14="http://schemas.microsoft.com/office/powerpoint/2010/main" val="2573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Diagram 4">
            <a:extLst>
              <a:ext uri="{FF2B5EF4-FFF2-40B4-BE49-F238E27FC236}">
                <a16:creationId xmlns:a16="http://schemas.microsoft.com/office/drawing/2014/main" id="{9484FE73-28B8-EBBF-154C-D1DED6745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45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34852"/>
            <a:ext cx="6771213" cy="592427"/>
          </a:xfrm>
        </p:spPr>
        <p:txBody>
          <a:bodyPr>
            <a:normAutofit fontScale="90000"/>
          </a:bodyPr>
          <a:lstStyle/>
          <a:p>
            <a:br>
              <a:rPr lang="nb-NO"/>
            </a:br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277" y="180305"/>
            <a:ext cx="6897586" cy="3885350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Halden kommune – helse og mestring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45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893330-DD94-222B-CC78-600C5853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Endringer vi gjør skal forankres i: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FCA4BE-1711-B5A3-D27C-7CAE3B82F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0">
              <a:buNone/>
            </a:pPr>
            <a:endParaRPr lang="nb-NO"/>
          </a:p>
          <a:p>
            <a:pPr lvl="1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2D16E3-0B60-20A6-4EFC-E5C9E052E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49F71B-D90B-1364-23FE-A13A3246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32CAE1-0252-FC65-D47A-2186D7AE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76D95DA-401A-ADC5-97C5-E50EC98B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26" y="1674719"/>
            <a:ext cx="2351502" cy="316749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0CF450B-911B-768A-C365-882B1B5B29E7}"/>
              </a:ext>
            </a:extLst>
          </p:cNvPr>
          <p:cNvSpPr txBox="1"/>
          <p:nvPr/>
        </p:nvSpPr>
        <p:spPr>
          <a:xfrm>
            <a:off x="4408714" y="1955347"/>
            <a:ext cx="332694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Annet planverk:</a:t>
            </a:r>
          </a:p>
          <a:p>
            <a:r>
              <a:rPr lang="nb-NO"/>
              <a:t>Satsninger i økonomiplan og budsjett</a:t>
            </a:r>
          </a:p>
          <a:p>
            <a:r>
              <a:rPr lang="nb-NO"/>
              <a:t>Kommunedelplan oppvekst</a:t>
            </a:r>
          </a:p>
          <a:p>
            <a:r>
              <a:rPr lang="nb-NO"/>
              <a:t>Kommunedelplan kultur</a:t>
            </a:r>
          </a:p>
          <a:p>
            <a:endParaRPr lang="nb-NO"/>
          </a:p>
          <a:p>
            <a:r>
              <a:rPr lang="nb-NO"/>
              <a:t>(Annet overordnet og langsiktig planverk er tatt inn i helse – omsorg og mestringsplan)</a:t>
            </a:r>
          </a:p>
        </p:txBody>
      </p:sp>
    </p:spTree>
    <p:extLst>
      <p:ext uri="{BB962C8B-B14F-4D97-AF65-F5344CB8AC3E}">
        <p14:creationId xmlns:p14="http://schemas.microsoft.com/office/powerpoint/2010/main" val="72116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D61-ADAB-177E-3B5C-8C54084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 1: Mestre eget liv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2EF7FC7-606D-59DA-5A11-C0F540CBB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756210"/>
              </p:ext>
            </p:extLst>
          </p:nvPr>
        </p:nvGraphicFramePr>
        <p:xfrm>
          <a:off x="628650" y="1836263"/>
          <a:ext cx="7795028" cy="240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757">
                  <a:extLst>
                    <a:ext uri="{9D8B030D-6E8A-4147-A177-3AD203B41FA5}">
                      <a16:colId xmlns:a16="http://schemas.microsoft.com/office/drawing/2014/main" val="2026078573"/>
                    </a:ext>
                  </a:extLst>
                </a:gridCol>
                <a:gridCol w="1948757">
                  <a:extLst>
                    <a:ext uri="{9D8B030D-6E8A-4147-A177-3AD203B41FA5}">
                      <a16:colId xmlns:a16="http://schemas.microsoft.com/office/drawing/2014/main" val="3915455634"/>
                    </a:ext>
                  </a:extLst>
                </a:gridCol>
                <a:gridCol w="1948757">
                  <a:extLst>
                    <a:ext uri="{9D8B030D-6E8A-4147-A177-3AD203B41FA5}">
                      <a16:colId xmlns:a16="http://schemas.microsoft.com/office/drawing/2014/main" val="2427900560"/>
                    </a:ext>
                  </a:extLst>
                </a:gridCol>
                <a:gridCol w="1948757">
                  <a:extLst>
                    <a:ext uri="{9D8B030D-6E8A-4147-A177-3AD203B41FA5}">
                      <a16:colId xmlns:a16="http://schemas.microsoft.com/office/drawing/2014/main" val="472982871"/>
                    </a:ext>
                  </a:extLst>
                </a:gridCol>
              </a:tblGrid>
              <a:tr h="647849">
                <a:tc>
                  <a:txBody>
                    <a:bodyPr/>
                    <a:lstStyle/>
                    <a:p>
                      <a:r>
                        <a:rPr lang="nb-NO" dirty="0"/>
                        <a:t>Fra omsorgstrapp til mestringsnivå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Fra mottaker til aktiv deltaker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Forebygge funksjonsfall ved alderdom og sykdom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Forebygge og behandle psykisk uhelse og rusavhengighet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78011"/>
                  </a:ext>
                </a:extLst>
              </a:tr>
              <a:tr h="339018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61078"/>
                  </a:ext>
                </a:extLst>
              </a:tr>
              <a:tr h="339018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411625"/>
                  </a:ext>
                </a:extLst>
              </a:tr>
              <a:tr h="339018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901283"/>
                  </a:ext>
                </a:extLst>
              </a:tr>
              <a:tr h="339018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29918"/>
                  </a:ext>
                </a:extLst>
              </a:tr>
              <a:tr h="339018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2293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BAF6B4-FFB8-A971-8ACC-FD502BC0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AD7A05-62BD-1974-6494-35A1B0D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25D7A-6878-B96D-10C6-2D103E4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6582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D61-ADAB-177E-3B5C-8C54084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 2: Aktivt liv – hele livet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2EF7FC7-606D-59DA-5A11-C0F540CBB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150266"/>
              </p:ext>
            </p:extLst>
          </p:nvPr>
        </p:nvGraphicFramePr>
        <p:xfrm>
          <a:off x="628650" y="1806686"/>
          <a:ext cx="7761438" cy="2694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146">
                  <a:extLst>
                    <a:ext uri="{9D8B030D-6E8A-4147-A177-3AD203B41FA5}">
                      <a16:colId xmlns:a16="http://schemas.microsoft.com/office/drawing/2014/main" val="2026078573"/>
                    </a:ext>
                  </a:extLst>
                </a:gridCol>
                <a:gridCol w="2587146">
                  <a:extLst>
                    <a:ext uri="{9D8B030D-6E8A-4147-A177-3AD203B41FA5}">
                      <a16:colId xmlns:a16="http://schemas.microsoft.com/office/drawing/2014/main" val="3915455634"/>
                    </a:ext>
                  </a:extLst>
                </a:gridCol>
                <a:gridCol w="2587146">
                  <a:extLst>
                    <a:ext uri="{9D8B030D-6E8A-4147-A177-3AD203B41FA5}">
                      <a16:colId xmlns:a16="http://schemas.microsoft.com/office/drawing/2014/main" val="242790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Forebygge ensomhet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Alders – og demensvennlig samfunn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En aktiv befolkning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7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Øke antall ergoterapeuter i drift</a:t>
                      </a:r>
                    </a:p>
                    <a:p>
                      <a:r>
                        <a:rPr lang="nb-NO" dirty="0"/>
                        <a:t>(Endre eksisterende stillinger i drift)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6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4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90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2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2293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BAF6B4-FFB8-A971-8ACC-FD502BC0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AD7A05-62BD-1974-6494-35A1B0D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25D7A-6878-B96D-10C6-2D103E4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3611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D61-ADAB-177E-3B5C-8C54084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Mål 3: Trygge og tilrettelagte boliger hele livet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2EF7FC7-606D-59DA-5A11-C0F540CBB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413465"/>
              </p:ext>
            </p:extLst>
          </p:nvPr>
        </p:nvGraphicFramePr>
        <p:xfrm>
          <a:off x="628650" y="1806686"/>
          <a:ext cx="7832349" cy="256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783">
                  <a:extLst>
                    <a:ext uri="{9D8B030D-6E8A-4147-A177-3AD203B41FA5}">
                      <a16:colId xmlns:a16="http://schemas.microsoft.com/office/drawing/2014/main" val="2026078573"/>
                    </a:ext>
                  </a:extLst>
                </a:gridCol>
                <a:gridCol w="2610783">
                  <a:extLst>
                    <a:ext uri="{9D8B030D-6E8A-4147-A177-3AD203B41FA5}">
                      <a16:colId xmlns:a16="http://schemas.microsoft.com/office/drawing/2014/main" val="3915455634"/>
                    </a:ext>
                  </a:extLst>
                </a:gridCol>
                <a:gridCol w="2610783">
                  <a:extLst>
                    <a:ext uri="{9D8B030D-6E8A-4147-A177-3AD203B41FA5}">
                      <a16:colId xmlns:a16="http://schemas.microsoft.com/office/drawing/2014/main" val="242790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Sikre en aktiv og trygg hverdag i egnet bolig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Støtte og utløse ressurser hos brukerne selv, pårørende, nettverk og nærmiljø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Flere generasjoner på samme 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7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6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4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90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2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2293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BAF6B4-FFB8-A971-8ACC-FD502BC0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AD7A05-62BD-1974-6494-35A1B0D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25D7A-6878-B96D-10C6-2D103E4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508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D61-ADAB-177E-3B5C-8C54084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Mål 4: Innovative og digitale løsninger skal være en integrert del av helse – og omsorgstjenestene 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2EF7FC7-606D-59DA-5A11-C0F540CBB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732974"/>
              </p:ext>
            </p:extLst>
          </p:nvPr>
        </p:nvGraphicFramePr>
        <p:xfrm>
          <a:off x="628650" y="1982101"/>
          <a:ext cx="788670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2607857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1545563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2790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Økt bruk av trygge digitale løsninger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Digitalt kompetanseløft blant ansatte og innbyggere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Effektive og digitale løsninger i hverdagen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7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6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4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90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2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2293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BAF6B4-FFB8-A971-8ACC-FD502BC0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AD7A05-62BD-1974-6494-35A1B0D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25D7A-6878-B96D-10C6-2D103E4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30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65392"/>
            <a:ext cx="6771213" cy="649249"/>
          </a:xfrm>
        </p:spPr>
        <p:txBody>
          <a:bodyPr/>
          <a:lstStyle/>
          <a:p>
            <a:pPr algn="ctr"/>
            <a:r>
              <a:rPr lang="nb-NO"/>
              <a:t>Befolkningsvekst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2508647"/>
            <a:ext cx="3778963" cy="2124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I planperioden 4 år:</a:t>
            </a:r>
          </a:p>
          <a:p>
            <a:r>
              <a:rPr lang="nb-NO"/>
              <a:t>67 til 79 år øker med 5%</a:t>
            </a:r>
          </a:p>
          <a:p>
            <a:r>
              <a:rPr lang="nb-NO"/>
              <a:t>80 til 89 år øker med 36%</a:t>
            </a:r>
          </a:p>
          <a:p>
            <a:r>
              <a:rPr lang="nb-NO"/>
              <a:t>90 år og eldre reduseres med 1% før vi her får en kraftig økning</a:t>
            </a:r>
          </a:p>
          <a:p>
            <a:pPr marL="0" indent="0">
              <a:buNone/>
            </a:pP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26.08.2022</a:t>
            </a:r>
          </a:p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</a:t>
            </a:r>
          </a:p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F7D0594-B94F-08B3-A0F2-2CC454C46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97" y="1143972"/>
            <a:ext cx="8202985" cy="993920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04DC0D9-C54A-2507-6846-E85B37DB2783}"/>
              </a:ext>
            </a:extLst>
          </p:cNvPr>
          <p:cNvGraphicFramePr>
            <a:graphicFrameLocks/>
          </p:cNvGraphicFramePr>
          <p:nvPr/>
        </p:nvGraphicFramePr>
        <p:xfrm>
          <a:off x="4712853" y="2272433"/>
          <a:ext cx="3778963" cy="2280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2399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D61-ADAB-177E-3B5C-8C54084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Mål 5: Helhetlige, koordinerte og sammenhengende tjenester 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2EF7FC7-606D-59DA-5A11-C0F540CBB1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370013"/>
          <a:ext cx="7886700" cy="297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2607857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91545563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2790056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72982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Styrke og utvikle det tverrfaglige og tverretatlige samarbeidet i kommunen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Utvikle samarbeidet i helsefellesskapet Østfold til det beste for befolkningen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Bruker og pårørendemedvirkning med fokus på hva er viktig for deg?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Innføre modellen «Livslange tjenester»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7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6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4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90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2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2293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BAF6B4-FFB8-A971-8ACC-FD502BC0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AD7A05-62BD-1974-6494-35A1B0D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25D7A-6878-B96D-10C6-2D103E4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039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D61-ADAB-177E-3B5C-8C54084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 6: Kvalitet i alt vi gjør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2EF7FC7-606D-59DA-5A11-C0F540CBB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700779"/>
              </p:ext>
            </p:extLst>
          </p:nvPr>
        </p:nvGraphicFramePr>
        <p:xfrm>
          <a:off x="774135" y="1754434"/>
          <a:ext cx="7423436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336">
                  <a:extLst>
                    <a:ext uri="{9D8B030D-6E8A-4147-A177-3AD203B41FA5}">
                      <a16:colId xmlns:a16="http://schemas.microsoft.com/office/drawing/2014/main" val="2026078573"/>
                    </a:ext>
                  </a:extLst>
                </a:gridCol>
                <a:gridCol w="2534550">
                  <a:extLst>
                    <a:ext uri="{9D8B030D-6E8A-4147-A177-3AD203B41FA5}">
                      <a16:colId xmlns:a16="http://schemas.microsoft.com/office/drawing/2014/main" val="3915455634"/>
                    </a:ext>
                  </a:extLst>
                </a:gridCol>
                <a:gridCol w="2534550">
                  <a:extLst>
                    <a:ext uri="{9D8B030D-6E8A-4147-A177-3AD203B41FA5}">
                      <a16:colId xmlns:a16="http://schemas.microsoft.com/office/drawing/2014/main" val="242790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Sikre forsvarlige helse – og omsorgstjenester, god behandling og riktig medisinsk oppfølging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Sikre brukerfokus i kvalitetsarbeidet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Rett kompetanse og oppgavefordeling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7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6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4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90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2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2293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BAF6B4-FFB8-A971-8ACC-FD502BC0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AD7A05-62BD-1974-6494-35A1B0D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25D7A-6878-B96D-10C6-2D103E4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9482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D61-ADAB-177E-3B5C-8C54084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Mål 7: God ressursutnyttelse og bærekraftig tjenesteproduksjon 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2EF7FC7-606D-59DA-5A11-C0F540CBB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99517"/>
              </p:ext>
            </p:extLst>
          </p:nvPr>
        </p:nvGraphicFramePr>
        <p:xfrm>
          <a:off x="628650" y="1955976"/>
          <a:ext cx="788670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2607857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91545563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2790056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72982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Det digitale førstevalget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Flere gruppetilbud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Gode pasientforløp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Tjenester i hjemmet, så lenge som mulig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7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6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4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90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2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2293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BAF6B4-FFB8-A971-8ACC-FD502BC0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AD7A05-62BD-1974-6494-35A1B0D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25D7A-6878-B96D-10C6-2D103E4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2581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D61-ADAB-177E-3B5C-8C54084B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Mål 8: Vi skal være en attraktiv arbeidsplass 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2EF7FC7-606D-59DA-5A11-C0F540CBB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216534"/>
              </p:ext>
            </p:extLst>
          </p:nvPr>
        </p:nvGraphicFramePr>
        <p:xfrm>
          <a:off x="628650" y="1743238"/>
          <a:ext cx="7886700" cy="256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2607857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91545563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2790056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72982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Faste ansatte i hele stillinger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Inkluderende og helsefremmende arbeidsplass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Kompetanse skal verdsettes og etterstrebes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Omdømmebygging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7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6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4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90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2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2293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BAF6B4-FFB8-A971-8ACC-FD502BC0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AD7A05-62BD-1974-6494-35A1B0D0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25D7A-6878-B96D-10C6-2D103E4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818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43AB14-F36B-3D00-5A20-95E18DC1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har vi i dag?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7AF7AD-2C40-314F-EC37-B77169F8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8EE6AE-AFCA-1574-25D9-21DC8884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2DC1E9-34D7-91FF-3195-25B75DCC2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9268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Halden skal være et trygt sted å bo gjennom hele livet 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For å få til det tilbyr Halden kommune en rekke tjenester: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/>
              <a:t>Kommunen har et helsehus og tre sykehjem med institusjonsplasser.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/>
              <a:t>Tilrettelagte boliger og hjemmesykepleie.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/>
              <a:t>Dagtilbud for ulike brukergrupper.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/>
              <a:t>Tilbud innen rehabilitering og aktivitet, psykiatri og rus.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/>
              <a:t>Legevakten, fastlegene og miljørettet helsevern.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25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344" y="3787287"/>
            <a:ext cx="4905971" cy="1083959"/>
          </a:xfrm>
          <a:prstGeom prst="rect">
            <a:avLst/>
          </a:prstGeom>
        </p:spPr>
      </p:pic>
      <p:pic>
        <p:nvPicPr>
          <p:cNvPr id="8" name="Bild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833162" y="4812745"/>
            <a:ext cx="2476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70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7818" y="266007"/>
            <a:ext cx="7192045" cy="756458"/>
          </a:xfrm>
        </p:spPr>
        <p:txBody>
          <a:bodyPr>
            <a:normAutofit/>
          </a:bodyPr>
          <a:lstStyle/>
          <a:p>
            <a:r>
              <a:rPr lang="nb-NO" b="1"/>
              <a:t>Kreftkoordinator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90945" y="1147156"/>
            <a:ext cx="8224405" cy="3514651"/>
          </a:xfrm>
        </p:spPr>
        <p:txBody>
          <a:bodyPr>
            <a:normAutofit fontScale="77500" lnSpcReduction="20000"/>
          </a:bodyPr>
          <a:lstStyle/>
          <a:p>
            <a:r>
              <a:rPr lang="nb-NO"/>
              <a:t>		</a:t>
            </a:r>
            <a:r>
              <a:rPr lang="nb-NO" b="1"/>
              <a:t>Vår kreftkoordinator </a:t>
            </a:r>
            <a:r>
              <a:rPr lang="nb-NO"/>
              <a:t>er tilgjengelig for kreftpasienter i alle aldre og stadier 			av sykdommen og er opptatt av å ha et godt samarbeid i kommunene og 				med andre samarbeidsparter for pasientenes beste</a:t>
            </a:r>
          </a:p>
          <a:p>
            <a:endParaRPr lang="nb-NO"/>
          </a:p>
          <a:p>
            <a:r>
              <a:rPr lang="nb-NO" b="1"/>
              <a:t>		Ellen Rosseland Hansen </a:t>
            </a:r>
            <a:r>
              <a:rPr lang="nb-NO"/>
              <a:t>47475970 eller på mail til 		    			                   </a:t>
            </a:r>
            <a:r>
              <a:rPr lang="nb-NO">
                <a:hlinkClick r:id="rId2"/>
              </a:rPr>
              <a:t>ellen.rosseland.hansen@halden.kommune.no </a:t>
            </a:r>
            <a:r>
              <a:rPr lang="nb-NO"/>
              <a:t>			</a:t>
            </a:r>
            <a:br>
              <a:rPr lang="nb-NO"/>
            </a:br>
            <a:endParaRPr lang="nb-NO"/>
          </a:p>
          <a:p>
            <a:endParaRPr lang="nb-NO" b="1"/>
          </a:p>
          <a:p>
            <a:r>
              <a:rPr lang="nb-NO" b="1"/>
              <a:t>		</a:t>
            </a:r>
          </a:p>
          <a:p>
            <a:r>
              <a:rPr lang="nb-NO" sz="1500" b="1"/>
              <a:t>Hva kan kreftkoordinatoren hjelpe deg med?</a:t>
            </a:r>
            <a:r>
              <a:rPr lang="nb-NO" sz="15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/>
              <a:t>Råd og veiledning i forhold til diagnose, behandling, rehabilitering og omsorg ved livets slutt.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/>
              <a:t>Være en samtalepartner som kan hjelpe til å sortere vanskelige tanker i en kaotisk hverdag.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/>
              <a:t>En kreftkoordinator kan gi råd og veiledning til pasient, pårørende og samarbeidspartnere i kommunen.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/>
              <a:t>Være synlig og tilgjengelig for kreftpasienter og deres familier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/>
              <a:t>Ha oversikt over relevante tjenester og tilbud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/>
              <a:t>Ha oversikt over og samarbeid med pasientforeningene, frivillige og likemenn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26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8" y="1022465"/>
            <a:ext cx="1477572" cy="1317629"/>
          </a:xfrm>
          <a:prstGeom prst="rect">
            <a:avLst/>
          </a:prstGeom>
        </p:spPr>
      </p:pic>
      <p:pic>
        <p:nvPicPr>
          <p:cNvPr id="8" name="Bild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846448" y="4812897"/>
            <a:ext cx="2476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68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Fagkontakt syn og hørsel 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400"/>
              <a:t>Fagkonsulent syn og hørsel kan tilrettelegge og søke om lån av hjelpemidler for synshemmede, hørselshemmede, de med kombinert syn- og hørselsproblemer og døvblinde.</a:t>
            </a:r>
          </a:p>
          <a:p>
            <a:endParaRPr lang="nb-NO" sz="1400"/>
          </a:p>
          <a:p>
            <a:r>
              <a:rPr lang="nb-NO" sz="1400"/>
              <a:t>For å kunne låne synshjelpemidler må den synshemmede </a:t>
            </a:r>
            <a:r>
              <a:rPr lang="nb-NO" sz="1400" b="1"/>
              <a:t>først til øyelege </a:t>
            </a:r>
            <a:r>
              <a:rPr lang="nb-NO" sz="1400"/>
              <a:t>og be han sende inn øyeopplysning til NAV Hjelpemiddelsentral Østfold. </a:t>
            </a:r>
          </a:p>
          <a:p>
            <a:endParaRPr lang="nb-NO" sz="1400"/>
          </a:p>
          <a:p>
            <a:r>
              <a:rPr lang="nb-NO" sz="1400"/>
              <a:t>Det kan  lånes hørselshjelpemidler hvis den hørselshemmede har høreapparat, hvis ikke må det foreligge attest fra fastlege eller øre-nese-hals-spesialist som legges ved søknaden.</a:t>
            </a:r>
          </a:p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  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27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689" y="381434"/>
            <a:ext cx="1754910" cy="118560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805" y="3960841"/>
            <a:ext cx="1228725" cy="581025"/>
          </a:xfrm>
          <a:prstGeom prst="rect">
            <a:avLst/>
          </a:prstGeom>
        </p:spPr>
      </p:pic>
      <p:pic>
        <p:nvPicPr>
          <p:cNvPr id="9" name="Bild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846448" y="4812897"/>
            <a:ext cx="2476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83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7657" y="377717"/>
            <a:ext cx="6771213" cy="649249"/>
          </a:xfrm>
        </p:spPr>
        <p:txBody>
          <a:bodyPr/>
          <a:lstStyle/>
          <a:p>
            <a:r>
              <a:rPr lang="nb-NO" b="1"/>
              <a:t>Sterk og stødig. Trening for seniorer 65+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7657" y="1026966"/>
            <a:ext cx="8117693" cy="3634841"/>
          </a:xfrm>
        </p:spPr>
        <p:txBody>
          <a:bodyPr/>
          <a:lstStyle/>
          <a:p>
            <a:r>
              <a:rPr lang="nb-NO" dirty="0"/>
              <a:t>Halden kommune har startet opp med Sterk og Stødig, et gruppetreningstilbud for deg som ønsker å bli sterkere og stødigere. Treningen inneholder øvelser for å bedre muskelstyrken og balansen, samtidig som man får muligheten til å være sammen med og trene med andre </a:t>
            </a:r>
            <a:r>
              <a:rPr lang="nb-NO" dirty="0" err="1"/>
              <a:t>treningsglade</a:t>
            </a:r>
            <a:r>
              <a:rPr lang="nb-NO" dirty="0"/>
              <a:t> seniorer</a:t>
            </a:r>
          </a:p>
          <a:p>
            <a:endParaRPr lang="nb-NO" dirty="0"/>
          </a:p>
          <a:p>
            <a:r>
              <a:rPr lang="nb-NO" dirty="0"/>
              <a:t>Treningsgruppene blir instruert av frivillige instruktører som er kurset i sterk og stødig- konseptet, og som blir veiledet av kommunale fysioterapeuter.</a:t>
            </a:r>
          </a:p>
          <a:p>
            <a:endParaRPr lang="nb-NO" dirty="0"/>
          </a:p>
          <a:p>
            <a:r>
              <a:rPr lang="nb-NO" dirty="0"/>
              <a:t>							Folkets hus, tirsdager </a:t>
            </a:r>
            <a:r>
              <a:rPr lang="nb-NO" dirty="0" err="1"/>
              <a:t>kl</a:t>
            </a:r>
            <a:r>
              <a:rPr lang="nb-NO" dirty="0"/>
              <a:t> 12.30</a:t>
            </a:r>
          </a:p>
          <a:p>
            <a:r>
              <a:rPr lang="nb-NO" dirty="0"/>
              <a:t>							       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  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28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24" y="3080239"/>
            <a:ext cx="2297039" cy="1581568"/>
          </a:xfrm>
          <a:prstGeom prst="rect">
            <a:avLst/>
          </a:prstGeom>
        </p:spPr>
      </p:pic>
      <p:pic>
        <p:nvPicPr>
          <p:cNvPr id="8" name="Bild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778257" y="4815169"/>
            <a:ext cx="2476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71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7696" y="315884"/>
            <a:ext cx="6716682" cy="789709"/>
          </a:xfrm>
        </p:spPr>
        <p:txBody>
          <a:bodyPr/>
          <a:lstStyle/>
          <a:p>
            <a:r>
              <a:rPr lang="nb-NO"/>
              <a:t>Enhet sykehjem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29</a:t>
            </a:fld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257696" y="972589"/>
            <a:ext cx="8257654" cy="3857106"/>
          </a:xfrm>
        </p:spPr>
        <p:txBody>
          <a:bodyPr>
            <a:normAutofit fontScale="92500" lnSpcReduction="20000"/>
          </a:bodyPr>
          <a:lstStyle/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Iddebo sykehjem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Solheim senter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Solheim dagsenter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Bergheim bo- og aktivitetssenter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Bergheim dagsenter demens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Bergheim dagsenter for eldre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Demenskoordinator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Bergheim frisør og fotterapeut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55" y="867133"/>
            <a:ext cx="7019925" cy="1247775"/>
          </a:xfrm>
          <a:prstGeom prst="rect">
            <a:avLst/>
          </a:prstGeom>
        </p:spPr>
      </p:pic>
      <p:pic>
        <p:nvPicPr>
          <p:cNvPr id="11" name="Bild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829666" y="4812745"/>
            <a:ext cx="2476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5DA5BD-4A16-C240-AF97-A3367921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41" y="836786"/>
            <a:ext cx="6771213" cy="649249"/>
          </a:xfrm>
        </p:spPr>
        <p:txBody>
          <a:bodyPr>
            <a:normAutofit/>
          </a:bodyPr>
          <a:lstStyle/>
          <a:p>
            <a:r>
              <a:rPr lang="nb-NO" sz="3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Utvikling i Halden</a:t>
            </a: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F62C6953-8EFF-0D49-A79D-69898124E6EB}"/>
              </a:ext>
            </a:extLst>
          </p:cNvPr>
          <p:cNvSpPr/>
          <p:nvPr/>
        </p:nvSpPr>
        <p:spPr>
          <a:xfrm>
            <a:off x="610323" y="1503483"/>
            <a:ext cx="2479431" cy="940777"/>
          </a:xfrm>
          <a:prstGeom prst="round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4B8A1172-80A1-6E42-900C-B617DC296194}"/>
              </a:ext>
            </a:extLst>
          </p:cNvPr>
          <p:cNvSpPr/>
          <p:nvPr/>
        </p:nvSpPr>
        <p:spPr>
          <a:xfrm>
            <a:off x="3287219" y="1503484"/>
            <a:ext cx="2479431" cy="940777"/>
          </a:xfrm>
          <a:prstGeom prst="round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CB2D0F45-492A-9C48-886B-0DCC89A3B254}"/>
              </a:ext>
            </a:extLst>
          </p:cNvPr>
          <p:cNvSpPr/>
          <p:nvPr/>
        </p:nvSpPr>
        <p:spPr>
          <a:xfrm>
            <a:off x="5964115" y="1503484"/>
            <a:ext cx="2479431" cy="940777"/>
          </a:xfrm>
          <a:prstGeom prst="round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13A6775E-912A-DC42-A792-5E42B728BB9F}"/>
              </a:ext>
            </a:extLst>
          </p:cNvPr>
          <p:cNvSpPr/>
          <p:nvPr/>
        </p:nvSpPr>
        <p:spPr>
          <a:xfrm>
            <a:off x="1850038" y="2904773"/>
            <a:ext cx="2479431" cy="940777"/>
          </a:xfrm>
          <a:prstGeom prst="round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A8001740-205B-754D-B649-4070207208F0}"/>
              </a:ext>
            </a:extLst>
          </p:cNvPr>
          <p:cNvSpPr/>
          <p:nvPr/>
        </p:nvSpPr>
        <p:spPr>
          <a:xfrm>
            <a:off x="4724399" y="2904773"/>
            <a:ext cx="2479431" cy="940777"/>
          </a:xfrm>
          <a:prstGeom prst="round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4DBD44C-6050-8D4D-B834-E208E05547E3}"/>
              </a:ext>
            </a:extLst>
          </p:cNvPr>
          <p:cNvSpPr txBox="1"/>
          <p:nvPr/>
        </p:nvSpPr>
        <p:spPr>
          <a:xfrm>
            <a:off x="775321" y="1520930"/>
            <a:ext cx="2149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>
                <a:solidFill>
                  <a:schemeClr val="bg1"/>
                </a:solidFill>
              </a:rPr>
              <a:t>I 2027 er det 25 % flere eldre over 67 år.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DCC8D27-27D1-1D40-B8A8-FBDBF6CFAA08}"/>
              </a:ext>
            </a:extLst>
          </p:cNvPr>
          <p:cNvSpPr txBox="1"/>
          <p:nvPr/>
        </p:nvSpPr>
        <p:spPr>
          <a:xfrm>
            <a:off x="3421501" y="1520930"/>
            <a:ext cx="2149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>
                <a:solidFill>
                  <a:schemeClr val="bg1"/>
                </a:solidFill>
              </a:rPr>
              <a:t>De over 67 år mottar majoriteten av tjenestene.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726544C-AF31-8543-BDBF-872E5FD7DE74}"/>
              </a:ext>
            </a:extLst>
          </p:cNvPr>
          <p:cNvSpPr txBox="1"/>
          <p:nvPr/>
        </p:nvSpPr>
        <p:spPr>
          <a:xfrm>
            <a:off x="6129113" y="1503483"/>
            <a:ext cx="2149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>
                <a:solidFill>
                  <a:schemeClr val="bg1"/>
                </a:solidFill>
              </a:rPr>
              <a:t>Stadig flere oppgaver fra stat til kommune.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A309317-9C50-CF47-96D9-43B4BD6C4264}"/>
              </a:ext>
            </a:extLst>
          </p:cNvPr>
          <p:cNvSpPr txBox="1"/>
          <p:nvPr/>
        </p:nvSpPr>
        <p:spPr>
          <a:xfrm>
            <a:off x="2015036" y="3051995"/>
            <a:ext cx="214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>
                <a:solidFill>
                  <a:schemeClr val="bg1"/>
                </a:solidFill>
              </a:rPr>
              <a:t>Raskere utskrivning fra sykehuset.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C599EDB-3D48-A943-BF74-23313FA24539}"/>
              </a:ext>
            </a:extLst>
          </p:cNvPr>
          <p:cNvSpPr txBox="1"/>
          <p:nvPr/>
        </p:nvSpPr>
        <p:spPr>
          <a:xfrm>
            <a:off x="4889397" y="3051994"/>
            <a:ext cx="214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>
                <a:solidFill>
                  <a:schemeClr val="bg1"/>
                </a:solidFill>
              </a:rPr>
              <a:t>Sykehjem ikke lenger bare for eldre.</a:t>
            </a:r>
          </a:p>
        </p:txBody>
      </p:sp>
    </p:spTree>
    <p:extLst>
      <p:ext uri="{BB962C8B-B14F-4D97-AF65-F5344CB8AC3E}">
        <p14:creationId xmlns:p14="http://schemas.microsoft.com/office/powerpoint/2010/main" val="29504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1203" y="357279"/>
            <a:ext cx="6771213" cy="649249"/>
          </a:xfrm>
        </p:spPr>
        <p:txBody>
          <a:bodyPr/>
          <a:lstStyle/>
          <a:p>
            <a:r>
              <a:rPr lang="nb-NO"/>
              <a:t>Demenskoordinator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129556"/>
            <a:ext cx="7886700" cy="2884388"/>
          </a:xfrm>
        </p:spPr>
        <p:txBody>
          <a:bodyPr>
            <a:normAutofit lnSpcReduction="10000"/>
          </a:bodyPr>
          <a:lstStyle/>
          <a:p>
            <a:pPr algn="just"/>
            <a:r>
              <a:rPr lang="nb-NO"/>
              <a:t>				Demenskoordinator arbeider for at personer med 					en demenssykdom og deres pårørende skal få en 					bedre hverdag</a:t>
            </a:r>
          </a:p>
          <a:p>
            <a:pPr algn="just"/>
            <a:endParaRPr lang="nb-NO"/>
          </a:p>
          <a:p>
            <a:r>
              <a:rPr lang="nb-NO"/>
              <a:t>				Ved å søke hjelp kan unødig frustrasjon og engstelse 				forbygges. Om du selv eller en som står deg nær har 				hukommelsesproblemer eller demenssykdom kan 				du ta direkte kontakt.</a:t>
            </a:r>
          </a:p>
          <a:p>
            <a:endParaRPr lang="nb-NO"/>
          </a:p>
          <a:p>
            <a:r>
              <a:rPr lang="nb-NO"/>
              <a:t>				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25463" y="4675975"/>
            <a:ext cx="5486400" cy="273844"/>
          </a:xfrm>
        </p:spPr>
        <p:txBody>
          <a:bodyPr/>
          <a:lstStyle/>
          <a:p>
            <a:r>
              <a:rPr lang="nb-NO"/>
              <a:t>Helse og mestring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30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5" y="1379092"/>
            <a:ext cx="2126118" cy="2863172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782" y="3613754"/>
            <a:ext cx="2743200" cy="1028700"/>
          </a:xfrm>
          <a:prstGeom prst="rect">
            <a:avLst/>
          </a:prstGeom>
        </p:spPr>
      </p:pic>
      <p:pic>
        <p:nvPicPr>
          <p:cNvPr id="11" name="Bild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675949" y="4721457"/>
            <a:ext cx="2476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7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36AF8700-D0D9-4E34-9783-62A92E09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287" y="2262153"/>
            <a:ext cx="2282908" cy="277623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458B096-0C8C-41AB-A138-ABE3EE811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6" y="2262154"/>
            <a:ext cx="2883658" cy="277623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ACD6479-1B16-4F0F-98A5-5E15B89AD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394" y="82811"/>
            <a:ext cx="2883658" cy="250609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6AAC755-3D7A-4387-98BC-0862EBC2E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8420" y="144000"/>
            <a:ext cx="1271988" cy="2651844"/>
          </a:xfrm>
          <a:prstGeom prst="rect">
            <a:avLst/>
          </a:prstGeom>
        </p:spPr>
      </p:pic>
      <p:pic>
        <p:nvPicPr>
          <p:cNvPr id="6" name="Bilde 5" descr="Et bilde som inneholder vegg, innendørs, sofa&#10;&#10;Automatisk generert beskrivelse">
            <a:extLst>
              <a:ext uri="{FF2B5EF4-FFF2-40B4-BE49-F238E27FC236}">
                <a16:creationId xmlns:a16="http://schemas.microsoft.com/office/drawing/2014/main" id="{0BB3C5B6-5DAC-43AD-ACF6-F119E6592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052" y="144000"/>
            <a:ext cx="2524392" cy="227063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8A67CF90-73EC-4F4A-8C61-2F6718D22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56" y="87985"/>
            <a:ext cx="2206943" cy="2707859"/>
          </a:xfrm>
          <a:prstGeom prst="rect">
            <a:avLst/>
          </a:prstGeom>
        </p:spPr>
      </p:pic>
      <p:pic>
        <p:nvPicPr>
          <p:cNvPr id="4" name="Plassholder for bilde 3">
            <a:extLst>
              <a:ext uri="{FF2B5EF4-FFF2-40B4-BE49-F238E27FC236}">
                <a16:creationId xmlns:a16="http://schemas.microsoft.com/office/drawing/2014/main" id="{A0D91C52-28AB-430C-8B13-8FB6C35E26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/>
          <a:srcRect t="29499" b="29499"/>
          <a:stretch>
            <a:fillRect/>
          </a:stretch>
        </p:blipFill>
        <p:spPr>
          <a:xfrm>
            <a:off x="5131836" y="2432049"/>
            <a:ext cx="3914230" cy="2606344"/>
          </a:xfrm>
        </p:spPr>
      </p:pic>
    </p:spTree>
    <p:extLst>
      <p:ext uri="{BB962C8B-B14F-4D97-AF65-F5344CB8AC3E}">
        <p14:creationId xmlns:p14="http://schemas.microsoft.com/office/powerpoint/2010/main" val="28005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290559"/>
            <a:ext cx="6771213" cy="649249"/>
          </a:xfrm>
        </p:spPr>
        <p:txBody>
          <a:bodyPr/>
          <a:lstStyle/>
          <a:p>
            <a:pPr algn="ctr"/>
            <a:r>
              <a:rPr lang="nb-NO"/>
              <a:t>Tjenestemottakere i Halden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26.08.2022</a:t>
            </a:r>
          </a:p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</a:t>
            </a:r>
          </a:p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4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EC9DF08-A752-55BD-A2E3-DAE45AEEB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3" y="879095"/>
            <a:ext cx="5762939" cy="3888168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196572-3C68-4C39-5571-7C204CCDF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111" y="1425388"/>
            <a:ext cx="3001933" cy="3079378"/>
          </a:xfrm>
        </p:spPr>
        <p:txBody>
          <a:bodyPr>
            <a:normAutofit/>
          </a:bodyPr>
          <a:lstStyle/>
          <a:p>
            <a:r>
              <a:rPr lang="nb-NO"/>
              <a:t>Alle våre mottakere øker </a:t>
            </a:r>
          </a:p>
          <a:p>
            <a:r>
              <a:rPr lang="nb-NO"/>
              <a:t>Barnehage vil reduseres og økes noe</a:t>
            </a:r>
          </a:p>
          <a:p>
            <a:r>
              <a:rPr lang="nb-NO"/>
              <a:t>Grunnskole vil reduseres</a:t>
            </a:r>
          </a:p>
          <a:p>
            <a:r>
              <a:rPr lang="nb-NO"/>
              <a:t>Ungdomsskole vil reduseres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055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216600"/>
            <a:ext cx="6771213" cy="649249"/>
          </a:xfrm>
        </p:spPr>
        <p:txBody>
          <a:bodyPr/>
          <a:lstStyle/>
          <a:p>
            <a:pPr algn="ctr"/>
            <a:r>
              <a:rPr lang="nb-NO"/>
              <a:t>Årsverk i Halden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26.08.2022</a:t>
            </a:r>
          </a:p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</a:t>
            </a:r>
          </a:p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5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8500B4F-A074-2873-CAA4-60F2CB71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2" y="726141"/>
            <a:ext cx="5663417" cy="4041122"/>
          </a:xfrm>
          <a:prstGeom prst="rect">
            <a:avLst/>
          </a:prstGeom>
        </p:spPr>
      </p:pic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97887DEF-9307-445C-FFFD-B0DAB5092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111" y="1566582"/>
            <a:ext cx="3001933" cy="2938183"/>
          </a:xfrm>
        </p:spPr>
        <p:txBody>
          <a:bodyPr>
            <a:normAutofit/>
          </a:bodyPr>
          <a:lstStyle/>
          <a:p>
            <a:r>
              <a:rPr lang="nb-NO"/>
              <a:t>Vår sektor vil øke kraftig</a:t>
            </a:r>
          </a:p>
          <a:p>
            <a:r>
              <a:rPr lang="nb-NO"/>
              <a:t>Barnehage vil reduseres og økes noe</a:t>
            </a:r>
          </a:p>
          <a:p>
            <a:r>
              <a:rPr lang="nb-NO"/>
              <a:t>Skole vil reduseres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98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8800" y="294141"/>
            <a:ext cx="6771213" cy="649249"/>
          </a:xfrm>
        </p:spPr>
        <p:txBody>
          <a:bodyPr/>
          <a:lstStyle/>
          <a:p>
            <a:pPr algn="ctr"/>
            <a:r>
              <a:rPr lang="nb-NO"/>
              <a:t>Aldersbæreevne i Norge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25083" y="3162301"/>
            <a:ext cx="4854917" cy="723900"/>
          </a:xfrm>
        </p:spPr>
        <p:txBody>
          <a:bodyPr>
            <a:normAutofit/>
          </a:bodyPr>
          <a:lstStyle/>
          <a:p>
            <a:r>
              <a:rPr lang="nb-NO"/>
              <a:t>(forholdet mellom innbyggere i alderen 20-64 år og over 65 år 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26.08.2022</a:t>
            </a:r>
          </a:p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</a:t>
            </a:r>
          </a:p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6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6724100-2AA1-FAA8-845F-D67A74F63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57" y="1432385"/>
            <a:ext cx="5151686" cy="129176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06A785F-83D4-010A-81D4-5F2F8E776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68" y="1271036"/>
            <a:ext cx="3242932" cy="30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7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CDF331-384B-558C-E447-D644F491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6966"/>
            <a:ext cx="6771213" cy="649249"/>
          </a:xfrm>
        </p:spPr>
        <p:txBody>
          <a:bodyPr anchor="ctr">
            <a:normAutofit/>
          </a:bodyPr>
          <a:lstStyle/>
          <a:p>
            <a:r>
              <a:rPr lang="nb-NO" dirty="0"/>
              <a:t>Framskriving sykehjemsplasser</a:t>
            </a:r>
          </a:p>
        </p:txBody>
      </p:sp>
      <p:pic>
        <p:nvPicPr>
          <p:cNvPr id="7" name="Picture 1567568842" descr="Et bilde som inneholder bord&#10;&#10;Automatisk generert beskrivelse">
            <a:extLst>
              <a:ext uri="{FF2B5EF4-FFF2-40B4-BE49-F238E27FC236}">
                <a16:creationId xmlns:a16="http://schemas.microsoft.com/office/drawing/2014/main" id="{F18DBE8B-E7D7-D413-9C5D-00410AB2C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31" y="1777419"/>
            <a:ext cx="6533138" cy="2884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D28A6E-2359-8445-117A-E1B9E868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7949" y="4767263"/>
            <a:ext cx="1421843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BBBF540-D1AF-1244-8DF5-5034E32D8838}" type="datetime1">
              <a:rPr lang="nb-NO" smtClean="0"/>
              <a:pPr>
                <a:spcAft>
                  <a:spcPts val="600"/>
                </a:spcAft>
              </a:pPr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11082C-B407-B00B-55F1-2CA7907C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4767263"/>
            <a:ext cx="54864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6FF0BDD-2785-AEC6-5C19-E1583B17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9792" y="4767263"/>
            <a:ext cx="635558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F6EF4E-CC60-E84A-867F-4AE5D9DB4F61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883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3F288BB0-54F1-CE05-7F07-957855E7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Framskriving bemannede boliger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C506B139-0D47-9DA2-FFB7-2380D3558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F2A027-9348-FA8E-67F3-C6374F582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E409F9-9B61-8A1E-C73E-0C3CD1305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Virksomhetsnavn/tjenestested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FCDCB8-3B97-0984-894E-43D3F33D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8</a:t>
            </a:fld>
            <a:endParaRPr lang="nb-NO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47F3A1C-9FE4-5C94-8322-985F95FCF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227" y="174295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1025" name="Picture 1864331140">
            <a:extLst>
              <a:ext uri="{FF2B5EF4-FFF2-40B4-BE49-F238E27FC236}">
                <a16:creationId xmlns:a16="http://schemas.microsoft.com/office/drawing/2014/main" id="{CFB01FF8-7632-22A0-3ECF-F6080216D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76" y="1924608"/>
            <a:ext cx="5650619" cy="25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2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8C0628-28BC-4451-A403-4E7C3E62C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Utvikling hjemmesykepleie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B60186-3892-413D-97DB-F863AF70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F540-D1AF-1244-8DF5-5034E32D883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7CBD9D2-E14E-4D0F-85FA-95CD32B2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 og mestring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3971C9-E4AB-43E6-84BA-AB75744C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EF4E-CC60-E84A-867F-4AE5D9DB4F61}" type="slidenum">
              <a:rPr lang="nb-NO" smtClean="0"/>
              <a:t>9</a:t>
            </a:fld>
            <a:endParaRPr lang="nb-NO"/>
          </a:p>
        </p:txBody>
      </p:sp>
      <p:graphicFrame>
        <p:nvGraphicFramePr>
          <p:cNvPr id="7" name="Plassholder for innhold 6">
            <a:extLst>
              <a:ext uri="{FF2B5EF4-FFF2-40B4-BE49-F238E27FC236}">
                <a16:creationId xmlns:a16="http://schemas.microsoft.com/office/drawing/2014/main" id="{DF7419B3-662C-4062-A7B3-5002161384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85970"/>
              </p:ext>
            </p:extLst>
          </p:nvPr>
        </p:nvGraphicFramePr>
        <p:xfrm>
          <a:off x="628650" y="1653384"/>
          <a:ext cx="7578557" cy="298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1446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-v.0.0.7 [Skrivebeskyttet]" id="{C9DC42DD-348D-4D68-9860-E1BFC13E48A0}" vid="{597AF415-E12E-4DF3-87DD-DEF31D6B234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ler xmlns="cf3c83df-302c-4fb4-8114-1d4acf8506ae">Presentasjonsmal</Mal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790271DF77C744799B00CCA3384FE5C" ma:contentTypeVersion="1" ma:contentTypeDescription="Opprett et nytt dokument." ma:contentTypeScope="" ma:versionID="7fca284709da79fb2c2936003f807337">
  <xsd:schema xmlns:xsd="http://www.w3.org/2001/XMLSchema" xmlns:xs="http://www.w3.org/2001/XMLSchema" xmlns:p="http://schemas.microsoft.com/office/2006/metadata/properties" xmlns:ns2="cf3c83df-302c-4fb4-8114-1d4acf8506ae" targetNamespace="http://schemas.microsoft.com/office/2006/metadata/properties" ma:root="true" ma:fieldsID="bc962c232eec3e5ae51ef7c7c8de32a5" ns2:_="">
    <xsd:import namespace="cf3c83df-302c-4fb4-8114-1d4acf8506ae"/>
    <xsd:element name="properties">
      <xsd:complexType>
        <xsd:sequence>
          <xsd:element name="documentManagement">
            <xsd:complexType>
              <xsd:all>
                <xsd:element ref="ns2:Mal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c83df-302c-4fb4-8114-1d4acf8506ae" elementFormDefault="qualified">
    <xsd:import namespace="http://schemas.microsoft.com/office/2006/documentManagement/types"/>
    <xsd:import namespace="http://schemas.microsoft.com/office/infopath/2007/PartnerControls"/>
    <xsd:element name="Maler" ma:index="8" nillable="true" ma:displayName="Maler" ma:default="Brevark" ma:format="Dropdown" ma:internalName="Maler">
      <xsd:simpleType>
        <xsd:restriction base="dms:Choice">
          <xsd:enumeration value="Brevark"/>
          <xsd:enumeration value="Brosjyremal"/>
          <xsd:enumeration value="Epostsignatur"/>
          <xsd:enumeration value="Forsidemal"/>
          <xsd:enumeration value="Konvolutter"/>
          <xsd:enumeration value="Plakatmal"/>
          <xsd:enumeration value="Presentasjonsmal"/>
          <xsd:enumeration value="Roll-Ups"/>
          <xsd:enumeration value="Diverse male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41801E-32AF-4870-AA10-A6E30BF050E0}">
  <ds:schemaRefs>
    <ds:schemaRef ds:uri="cf3c83df-302c-4fb4-8114-1d4acf8506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938709-64CD-4098-863B-F94F7C3E3D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649ABB-F96D-4A4F-9568-DF233CCE80E4}">
  <ds:schemaRefs>
    <ds:schemaRef ds:uri="cf3c83df-302c-4fb4-8114-1d4acf8506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DocumentsPresentasjonsmal-v.0.0.7</Template>
  <TotalTime>50</TotalTime>
  <Words>1253</Words>
  <Application>Microsoft Office PowerPoint</Application>
  <PresentationFormat>Skjermfremvisning (16:9)</PresentationFormat>
  <Paragraphs>230</Paragraphs>
  <Slides>31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8" baseType="lpstr">
      <vt:lpstr>Arial</vt:lpstr>
      <vt:lpstr>Calibri</vt:lpstr>
      <vt:lpstr>Source Sans Pro</vt:lpstr>
      <vt:lpstr>Source Sans Pro Light</vt:lpstr>
      <vt:lpstr>Source Sans Pro SemiBold</vt:lpstr>
      <vt:lpstr>Times New Roman</vt:lpstr>
      <vt:lpstr>Office-tema</vt:lpstr>
      <vt:lpstr>      Fremtidens eldreomsorg </vt:lpstr>
      <vt:lpstr>Befolkningsvekst</vt:lpstr>
      <vt:lpstr>Utvikling i Halden</vt:lpstr>
      <vt:lpstr>Tjenestemottakere i Halden</vt:lpstr>
      <vt:lpstr>Årsverk i Halden</vt:lpstr>
      <vt:lpstr>Aldersbæreevne i Norge</vt:lpstr>
      <vt:lpstr>Framskriving sykehjemsplasser</vt:lpstr>
      <vt:lpstr>Framskriving bemannede boliger</vt:lpstr>
      <vt:lpstr>Utvikling hjemmesykepleie</vt:lpstr>
      <vt:lpstr>Utvikling antall brukere rus- og psykiatri</vt:lpstr>
      <vt:lpstr>Tillit</vt:lpstr>
      <vt:lpstr>  «Når forandringens vind blåser, går noen i skjul, mens andre går ut for å bygge vindmøller» kinesisk ordtak    I Halden bygger vi vindmøller.  Nye tjenester må designes.</vt:lpstr>
      <vt:lpstr>PowerPoint-presentasjon</vt:lpstr>
      <vt:lpstr> </vt:lpstr>
      <vt:lpstr>Endringer vi gjør skal forankres i: </vt:lpstr>
      <vt:lpstr>Mål 1: Mestre eget liv</vt:lpstr>
      <vt:lpstr>Mål 2: Aktivt liv – hele livet</vt:lpstr>
      <vt:lpstr>Mål 3: Trygge og tilrettelagte boliger hele livet</vt:lpstr>
      <vt:lpstr>Mål 4: Innovative og digitale løsninger skal være en integrert del av helse – og omsorgstjenestene </vt:lpstr>
      <vt:lpstr>Mål 5: Helhetlige, koordinerte og sammenhengende tjenester </vt:lpstr>
      <vt:lpstr>Mål 6: Kvalitet i alt vi gjør</vt:lpstr>
      <vt:lpstr>Mål 7: God ressursutnyttelse og bærekraftig tjenesteproduksjon </vt:lpstr>
      <vt:lpstr>Mål 8: Vi skal være en attraktiv arbeidsplass </vt:lpstr>
      <vt:lpstr>Hva har vi i dag?</vt:lpstr>
      <vt:lpstr>Halden skal være et trygt sted å bo gjennom hele livet </vt:lpstr>
      <vt:lpstr>Kreftkoordinator</vt:lpstr>
      <vt:lpstr>Fagkontakt syn og hørsel </vt:lpstr>
      <vt:lpstr>Sterk og stødig. Trening for seniorer 65+</vt:lpstr>
      <vt:lpstr>Enhet sykehjem</vt:lpstr>
      <vt:lpstr>Demenskoordinator 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Gina Anette Brekke</dc:creator>
  <cp:lastModifiedBy>Veronica Aam</cp:lastModifiedBy>
  <cp:revision>3</cp:revision>
  <dcterms:created xsi:type="dcterms:W3CDTF">2019-03-13T13:51:59Z</dcterms:created>
  <dcterms:modified xsi:type="dcterms:W3CDTF">2022-11-10T16:29:38Z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0x010100C790271DF77C744799B00CCA3384FE5C</vt:lpwstr>
  </property>
</Properties>
</file>