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74" r:id="rId2"/>
    <p:sldId id="272" r:id="rId3"/>
    <p:sldId id="257" r:id="rId4"/>
    <p:sldId id="284" r:id="rId5"/>
    <p:sldId id="285" r:id="rId6"/>
    <p:sldId id="267" r:id="rId7"/>
    <p:sldId id="268" r:id="rId8"/>
    <p:sldId id="258" r:id="rId9"/>
    <p:sldId id="259" r:id="rId10"/>
    <p:sldId id="260" r:id="rId11"/>
    <p:sldId id="273" r:id="rId12"/>
    <p:sldId id="283" r:id="rId13"/>
    <p:sldId id="269" r:id="rId14"/>
    <p:sldId id="277" r:id="rId15"/>
    <p:sldId id="278" r:id="rId16"/>
    <p:sldId id="282" r:id="rId17"/>
    <p:sldId id="261" r:id="rId18"/>
    <p:sldId id="271" r:id="rId19"/>
    <p:sldId id="275" r:id="rId20"/>
    <p:sldId id="279" r:id="rId21"/>
    <p:sldId id="276" r:id="rId22"/>
    <p:sldId id="280" r:id="rId23"/>
    <p:sldId id="2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0720E9-AE8D-49D5-B2FB-AE2B997AF91B}" v="55" dt="2022-10-20T07:49:33.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69" autoAdjust="0"/>
    <p:restoredTop sz="75396" autoAdjust="0"/>
  </p:normalViewPr>
  <p:slideViewPr>
    <p:cSldViewPr snapToGrid="0">
      <p:cViewPr varScale="1">
        <p:scale>
          <a:sx n="95" d="100"/>
          <a:sy n="95" d="100"/>
        </p:scale>
        <p:origin x="7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KILDE: HUNT4 2020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'Ark1'!$B$1</c:f>
              <c:strCache>
                <c:ptCount val="1"/>
                <c:pt idx="0">
                  <c:v>Kolonne1</c:v>
                </c:pt>
              </c:strCache>
            </c:strRef>
          </c:tx>
          <c:spPr>
            <a:solidFill>
              <a:schemeClr val="bg1">
                <a:lumMod val="50000"/>
              </a:schemeClr>
            </a:solidFill>
            <a:ln w="19050">
              <a:solidFill>
                <a:schemeClr val="lt1"/>
              </a:solidFill>
            </a:ln>
            <a:effectLst/>
          </c:spPr>
          <c:invertIfNegative val="0"/>
          <c:dPt>
            <c:idx val="1"/>
            <c:invertIfNegative val="0"/>
            <c:bubble3D val="0"/>
            <c:spPr>
              <a:solidFill>
                <a:srgbClr val="FFFF00"/>
              </a:solidFill>
              <a:ln w="19050">
                <a:solidFill>
                  <a:schemeClr val="lt1"/>
                </a:solidFill>
              </a:ln>
              <a:effectLst/>
            </c:spPr>
            <c:extLst>
              <c:ext xmlns:c16="http://schemas.microsoft.com/office/drawing/2014/chart" uri="{C3380CC4-5D6E-409C-BE32-E72D297353CC}">
                <c16:uniqueId val="{00000002-5535-4F6A-ADEC-7DA88D2117AA}"/>
              </c:ext>
            </c:extLst>
          </c:dPt>
          <c:dPt>
            <c:idx val="2"/>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3-5535-4F6A-ADEC-7DA88D2117AA}"/>
              </c:ext>
            </c:extLst>
          </c:dPt>
          <c:dPt>
            <c:idx val="3"/>
            <c:invertIfNegative val="0"/>
            <c:bubble3D val="0"/>
            <c:spPr>
              <a:solidFill>
                <a:srgbClr val="00B050"/>
              </a:solidFill>
              <a:ln w="19050">
                <a:solidFill>
                  <a:schemeClr val="lt1"/>
                </a:solidFill>
              </a:ln>
              <a:effectLst/>
            </c:spPr>
            <c:extLst>
              <c:ext xmlns:c16="http://schemas.microsoft.com/office/drawing/2014/chart" uri="{C3380CC4-5D6E-409C-BE32-E72D297353CC}">
                <c16:uniqueId val="{00000004-5535-4F6A-ADEC-7DA88D2117AA}"/>
              </c:ext>
            </c:extLst>
          </c:dPt>
          <c:dPt>
            <c:idx val="4"/>
            <c:invertIfNegative val="0"/>
            <c:bubble3D val="0"/>
            <c:spPr>
              <a:solidFill>
                <a:srgbClr val="7030A0"/>
              </a:solidFill>
              <a:ln w="19050">
                <a:solidFill>
                  <a:schemeClr val="lt1"/>
                </a:solidFill>
              </a:ln>
              <a:effectLst/>
            </c:spPr>
            <c:extLst>
              <c:ext xmlns:c16="http://schemas.microsoft.com/office/drawing/2014/chart" uri="{C3380CC4-5D6E-409C-BE32-E72D297353CC}">
                <c16:uniqueId val="{00000005-5535-4F6A-ADEC-7DA88D2117AA}"/>
              </c:ext>
            </c:extLst>
          </c:dPt>
          <c:dPt>
            <c:idx val="5"/>
            <c:invertIfNegative val="0"/>
            <c:bubble3D val="0"/>
            <c:spPr>
              <a:solidFill>
                <a:srgbClr val="00B0F0"/>
              </a:solidFill>
              <a:ln w="19050">
                <a:solidFill>
                  <a:schemeClr val="lt1"/>
                </a:solidFill>
              </a:ln>
              <a:effectLst/>
            </c:spPr>
            <c:extLst>
              <c:ext xmlns:c16="http://schemas.microsoft.com/office/drawing/2014/chart" uri="{C3380CC4-5D6E-409C-BE32-E72D297353CC}">
                <c16:uniqueId val="{00000006-5535-4F6A-ADEC-7DA88D2117AA}"/>
              </c:ext>
            </c:extLst>
          </c:dPt>
          <c:cat>
            <c:strRef>
              <c:f>'Ark1'!$A$2:$A$7</c:f>
              <c:strCache>
                <c:ptCount val="6"/>
                <c:pt idx="0">
                  <c:v>Alzheimer</c:v>
                </c:pt>
                <c:pt idx="1">
                  <c:v>Vaskulær demens</c:v>
                </c:pt>
                <c:pt idx="2">
                  <c:v>blandet demens</c:v>
                </c:pt>
                <c:pt idx="3">
                  <c:v>Demens med levylegemer /parkinson</c:v>
                </c:pt>
                <c:pt idx="4">
                  <c:v>Frontotemperal demens</c:v>
                </c:pt>
                <c:pt idx="5">
                  <c:v>Usesifisert demens</c:v>
                </c:pt>
              </c:strCache>
            </c:strRef>
          </c:cat>
          <c:val>
            <c:numRef>
              <c:f>'Ark1'!$B$2:$B$7</c:f>
              <c:numCache>
                <c:formatCode>General</c:formatCode>
                <c:ptCount val="6"/>
                <c:pt idx="0">
                  <c:v>57</c:v>
                </c:pt>
                <c:pt idx="1">
                  <c:v>10</c:v>
                </c:pt>
                <c:pt idx="2">
                  <c:v>9</c:v>
                </c:pt>
                <c:pt idx="3">
                  <c:v>4</c:v>
                </c:pt>
                <c:pt idx="4">
                  <c:v>2</c:v>
                </c:pt>
                <c:pt idx="5">
                  <c:v>17</c:v>
                </c:pt>
              </c:numCache>
            </c:numRef>
          </c:val>
          <c:extLst>
            <c:ext xmlns:c16="http://schemas.microsoft.com/office/drawing/2014/chart" uri="{C3380CC4-5D6E-409C-BE32-E72D297353CC}">
              <c16:uniqueId val="{00000000-5535-4F6A-ADEC-7DA88D2117AA}"/>
            </c:ext>
          </c:extLst>
        </c:ser>
        <c:dLbls>
          <c:showLegendKey val="0"/>
          <c:showVal val="0"/>
          <c:showCatName val="0"/>
          <c:showSerName val="0"/>
          <c:showPercent val="0"/>
          <c:showBubbleSize val="0"/>
        </c:dLbls>
        <c:gapWidth val="150"/>
        <c:axId val="615844152"/>
        <c:axId val="615843168"/>
      </c:barChart>
      <c:catAx>
        <c:axId val="6158441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15843168"/>
        <c:crosses val="autoZero"/>
        <c:auto val="1"/>
        <c:lblAlgn val="ctr"/>
        <c:lblOffset val="100"/>
        <c:noMultiLvlLbl val="0"/>
      </c:catAx>
      <c:valAx>
        <c:axId val="615843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615844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0E5CBB-5189-483D-A191-C352B4A43258}" type="datetimeFigureOut">
              <a:rPr lang="nb-NO" smtClean="0"/>
              <a:t>02.11.2022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64D2CA-CA6A-4FA9-96F4-E5E12A03AA89}" type="slidenum">
              <a:rPr lang="nb-NO" smtClean="0"/>
              <a:t>‹#›</a:t>
            </a:fld>
            <a:endParaRPr lang="nb-NO"/>
          </a:p>
        </p:txBody>
      </p:sp>
    </p:spTree>
    <p:extLst>
      <p:ext uri="{BB962C8B-B14F-4D97-AF65-F5344CB8AC3E}">
        <p14:creationId xmlns:p14="http://schemas.microsoft.com/office/powerpoint/2010/main" val="2328352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Har gått trappa og begynte å jobbe på </a:t>
            </a:r>
            <a:r>
              <a:rPr lang="nb-NO" dirty="0" err="1"/>
              <a:t>Nordstua</a:t>
            </a:r>
            <a:r>
              <a:rPr lang="nb-NO" dirty="0"/>
              <a:t> da jeg var 17-18 år. </a:t>
            </a:r>
          </a:p>
          <a:p>
            <a:endParaRPr lang="nb-NO" dirty="0"/>
          </a:p>
          <a:p>
            <a:r>
              <a:rPr lang="nb-NO" dirty="0"/>
              <a:t>Har selv også erfaring med å være pårørende og sitte på den andre siden av bordets, så ivaretakelse og pårørendeomsorg er noe som er viktig for meg. , derfor </a:t>
            </a:r>
          </a:p>
        </p:txBody>
      </p:sp>
      <p:sp>
        <p:nvSpPr>
          <p:cNvPr id="4" name="Plassholder for lysbildenummer 3"/>
          <p:cNvSpPr>
            <a:spLocks noGrp="1"/>
          </p:cNvSpPr>
          <p:nvPr>
            <p:ph type="sldNum" sz="quarter" idx="5"/>
          </p:nvPr>
        </p:nvSpPr>
        <p:spPr/>
        <p:txBody>
          <a:bodyPr/>
          <a:lstStyle/>
          <a:p>
            <a:fld id="{8764D2CA-CA6A-4FA9-96F4-E5E12A03AA89}" type="slidenum">
              <a:rPr lang="nb-NO" smtClean="0"/>
              <a:t>3</a:t>
            </a:fld>
            <a:endParaRPr lang="nb-NO"/>
          </a:p>
        </p:txBody>
      </p:sp>
    </p:spTree>
    <p:extLst>
      <p:ext uri="{BB962C8B-B14F-4D97-AF65-F5344CB8AC3E}">
        <p14:creationId xmlns:p14="http://schemas.microsoft.com/office/powerpoint/2010/main" val="2005840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Alzheimer </a:t>
            </a:r>
            <a:r>
              <a:rPr lang="en-US" dirty="0" err="1">
                <a:cs typeface="Calibri"/>
              </a:rPr>
              <a:t>Vanligste</a:t>
            </a:r>
            <a:r>
              <a:rPr lang="en-US" dirty="0">
                <a:cs typeface="Calibri"/>
              </a:rPr>
              <a:t> </a:t>
            </a:r>
            <a:r>
              <a:rPr lang="en-US" dirty="0" err="1">
                <a:cs typeface="Calibri"/>
              </a:rPr>
              <a:t>årsaken</a:t>
            </a:r>
            <a:r>
              <a:rPr lang="en-US" dirty="0">
                <a:cs typeface="Calibri"/>
              </a:rPr>
              <a:t> </a:t>
            </a:r>
            <a:r>
              <a:rPr lang="en-US" dirty="0" err="1">
                <a:cs typeface="Calibri"/>
              </a:rPr>
              <a:t>til</a:t>
            </a:r>
            <a:r>
              <a:rPr lang="en-US" dirty="0">
                <a:cs typeface="Calibri"/>
              </a:rPr>
              <a:t> </a:t>
            </a:r>
            <a:r>
              <a:rPr lang="en-US" dirty="0" err="1">
                <a:cs typeface="Calibri"/>
              </a:rPr>
              <a:t>demens</a:t>
            </a:r>
            <a:endParaRPr lang="en-US" dirty="0">
              <a:cs typeface="Calibri"/>
            </a:endParaRPr>
          </a:p>
          <a:p>
            <a:r>
              <a:rPr lang="en-US" dirty="0" err="1">
                <a:cs typeface="Calibri"/>
              </a:rPr>
              <a:t>Snikende</a:t>
            </a:r>
            <a:r>
              <a:rPr lang="en-US" dirty="0">
                <a:cs typeface="Calibri"/>
              </a:rPr>
              <a:t>, med </a:t>
            </a:r>
            <a:r>
              <a:rPr lang="en-US" dirty="0" err="1">
                <a:cs typeface="Calibri"/>
              </a:rPr>
              <a:t>gradvis</a:t>
            </a:r>
            <a:r>
              <a:rPr lang="en-US" dirty="0">
                <a:cs typeface="Calibri"/>
              </a:rPr>
              <a:t> </a:t>
            </a:r>
            <a:r>
              <a:rPr lang="en-US" dirty="0" err="1">
                <a:cs typeface="Calibri"/>
              </a:rPr>
              <a:t>progresjon</a:t>
            </a:r>
            <a:r>
              <a:rPr lang="en-US" dirty="0">
                <a:cs typeface="Calibri"/>
              </a:rPr>
              <a:t>.</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Gjentagelser, stiller de samme spørsmål selv om de er besvart, og personen burde </a:t>
            </a:r>
            <a:r>
              <a:rPr lang="nb-NO" dirty="0" err="1"/>
              <a:t>hadd</a:t>
            </a:r>
            <a:r>
              <a:rPr lang="nb-NO" dirty="0"/>
              <a:t> informasjon 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en-US" dirty="0">
              <a:cs typeface="Calibri"/>
            </a:endParaRPr>
          </a:p>
          <a:p>
            <a:r>
              <a:rPr lang="nb-NO" dirty="0"/>
              <a:t>Svikt i nærhukommelsen:  Møter ikke opp til avtaler , tar feil av tidspunkt, får problemer med pin-koder nettbank </a:t>
            </a:r>
            <a:r>
              <a:rPr lang="nb-NO" dirty="0" err="1"/>
              <a:t>etc</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Språkvansker Leter etter ord, gå i stå i samtalen, bruker ord som han </a:t>
            </a:r>
            <a:r>
              <a:rPr lang="nb-NO" dirty="0" err="1"/>
              <a:t>anne</a:t>
            </a:r>
            <a:r>
              <a:rPr lang="nb-NO" dirty="0"/>
              <a:t> betydning, eller som ikke passer inn, vansker med å følge med i samtaler, oppfatte og forstå meningen, spesielt om det er flere som deltar i samtalen. </a:t>
            </a:r>
          </a:p>
          <a:p>
            <a:endParaRPr lang="en-US" dirty="0">
              <a:cs typeface="Calibri"/>
            </a:endParaRP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Mister ferdigheter-&gt; for eksempel lage mat, følge strikke oppskrifter,  vansker med å bruke ting som pc, betale regninger, lære seg nye </a:t>
            </a:r>
            <a:r>
              <a:rPr lang="nb-NO" dirty="0" err="1"/>
              <a:t>tund</a:t>
            </a:r>
            <a:r>
              <a:rPr lang="nb-NO" dirty="0"/>
              <a:t> nye 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414342"/>
                </a:solidFill>
                <a:effectLst/>
                <a:latin typeface="museo-sans"/>
              </a:rPr>
              <a:t>Personer med demens kan legge gjenstander på fullstendig feil sted, som strykejern i kjøleskapet og armbåndsur i sukkerkoppen. De har ingen forklaring på hvorfor tingene ble plassert der, og kan noen ganger anklage andre for å ha stjålet det som er lagt feil.</a:t>
            </a:r>
            <a:endParaRPr lang="nb-NO" dirty="0"/>
          </a:p>
          <a:p>
            <a:endParaRPr lang="en-US" dirty="0">
              <a:cs typeface="Calibri"/>
            </a:endParaRPr>
          </a:p>
          <a:p>
            <a:r>
              <a:rPr lang="nb-NO" b="0" i="0" dirty="0">
                <a:solidFill>
                  <a:srgbClr val="414342"/>
                </a:solidFill>
                <a:effectLst/>
                <a:latin typeface="museo-sans"/>
              </a:rPr>
              <a:t>Personer med demens har en tendens til raskere humørsvingninger, uten åpenbar årsak og endrer sin atferd gradvis eller over tid. Noen kan bli engstelige, irritable, mistenksomme eller </a:t>
            </a:r>
            <a:r>
              <a:rPr lang="nb-NO" b="0" i="0" dirty="0" err="1">
                <a:solidFill>
                  <a:srgbClr val="414342"/>
                </a:solidFill>
                <a:effectLst/>
                <a:latin typeface="museo-sans"/>
              </a:rPr>
              <a:t>iniativløs</a:t>
            </a:r>
            <a:endParaRPr lang="nb-NO" b="0" i="0" dirty="0">
              <a:solidFill>
                <a:srgbClr val="414342"/>
              </a:solidFill>
              <a:effectLst/>
              <a:latin typeface="museo-sans"/>
            </a:endParaRPr>
          </a:p>
          <a:p>
            <a:endParaRPr lang="nb-NO" b="0" i="0" dirty="0">
              <a:solidFill>
                <a:srgbClr val="414342"/>
              </a:solidFill>
              <a:effectLst/>
              <a:latin typeface="museo-sans"/>
            </a:endParaRPr>
          </a:p>
          <a:p>
            <a:r>
              <a:rPr lang="nb-NO" b="0" i="0" dirty="0">
                <a:solidFill>
                  <a:srgbClr val="414342"/>
                </a:solidFill>
                <a:effectLst/>
                <a:latin typeface="museo-sans"/>
              </a:rPr>
              <a:t> personen kan se ting se ting som ikke er virkelig ( dyr på veggen, se barn </a:t>
            </a:r>
            <a:r>
              <a:rPr lang="nb-NO" b="0" i="0" dirty="0" err="1">
                <a:solidFill>
                  <a:srgbClr val="414342"/>
                </a:solidFill>
                <a:effectLst/>
                <a:latin typeface="museo-sans"/>
              </a:rPr>
              <a:t>etc</a:t>
            </a:r>
            <a:r>
              <a:rPr lang="nb-NO" b="0" i="0" dirty="0">
                <a:solidFill>
                  <a:srgbClr val="414342"/>
                </a:solidFill>
                <a:effectLst/>
                <a:latin typeface="museo-sans"/>
              </a:rPr>
              <a:t>  eller ha uriktige forestillinger om at ting er stjålet eller at partneren er utro.</a:t>
            </a:r>
          </a:p>
          <a:p>
            <a:endParaRPr lang="nb-NO" b="0" i="0" dirty="0">
              <a:solidFill>
                <a:srgbClr val="414342"/>
              </a:solidFill>
              <a:effectLst/>
              <a:latin typeface="museo-sans"/>
            </a:endParaRPr>
          </a:p>
          <a:p>
            <a:r>
              <a:rPr lang="nb-NO" b="0" i="0" dirty="0">
                <a:solidFill>
                  <a:srgbClr val="414342"/>
                </a:solidFill>
                <a:effectLst/>
                <a:latin typeface="museo-sans"/>
              </a:rPr>
              <a:t>Alzheimer er litt høyere hos </a:t>
            </a:r>
            <a:r>
              <a:rPr lang="nb-NO" b="0" i="0" dirty="0" err="1">
                <a:solidFill>
                  <a:srgbClr val="414342"/>
                </a:solidFill>
                <a:effectLst/>
                <a:latin typeface="museo-sans"/>
              </a:rPr>
              <a:t>kvinnfol</a:t>
            </a:r>
            <a:endParaRPr lang="nb-NO" b="0" i="0" dirty="0">
              <a:solidFill>
                <a:srgbClr val="414342"/>
              </a:solidFill>
              <a:effectLst/>
              <a:latin typeface="museo-sans"/>
            </a:endParaRPr>
          </a:p>
          <a:p>
            <a:endParaRPr lang="en-US" dirty="0">
              <a:cs typeface="Calibri"/>
            </a:endParaRPr>
          </a:p>
          <a:p>
            <a:r>
              <a:rPr lang="en-US" dirty="0">
                <a:cs typeface="Calibri"/>
              </a:rPr>
              <a:t> </a:t>
            </a:r>
            <a:endParaRPr lang="nb-NO" dirty="0"/>
          </a:p>
        </p:txBody>
      </p:sp>
      <p:sp>
        <p:nvSpPr>
          <p:cNvPr id="4" name="Plassholder for lysbildenummer 3"/>
          <p:cNvSpPr>
            <a:spLocks noGrp="1"/>
          </p:cNvSpPr>
          <p:nvPr>
            <p:ph type="sldNum" sz="quarter" idx="5"/>
          </p:nvPr>
        </p:nvSpPr>
        <p:spPr/>
        <p:txBody>
          <a:bodyPr/>
          <a:lstStyle/>
          <a:p>
            <a:fld id="{8764D2CA-CA6A-4FA9-96F4-E5E12A03AA89}" type="slidenum">
              <a:rPr lang="nb-NO" smtClean="0"/>
              <a:t>14</a:t>
            </a:fld>
            <a:endParaRPr lang="nb-NO"/>
          </a:p>
        </p:txBody>
      </p:sp>
    </p:spTree>
    <p:extLst>
      <p:ext uri="{BB962C8B-B14F-4D97-AF65-F5344CB8AC3E}">
        <p14:creationId xmlns:p14="http://schemas.microsoft.com/office/powerpoint/2010/main" val="1924402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err="1"/>
              <a:t>Vaskulær</a:t>
            </a:r>
            <a:r>
              <a:rPr lang="en-US" dirty="0"/>
              <a:t> </a:t>
            </a:r>
            <a:r>
              <a:rPr lang="en-US" dirty="0" err="1"/>
              <a:t>demens</a:t>
            </a:r>
            <a:r>
              <a:rPr lang="en-US" dirty="0"/>
              <a:t> </a:t>
            </a:r>
            <a:r>
              <a:rPr lang="en-US" dirty="0" err="1"/>
              <a:t>årsaken</a:t>
            </a:r>
            <a:r>
              <a:rPr lang="en-US" dirty="0"/>
              <a:t> </a:t>
            </a:r>
            <a:r>
              <a:rPr lang="en-US" dirty="0" err="1"/>
              <a:t>skyldes</a:t>
            </a:r>
            <a:r>
              <a:rPr lang="en-US" dirty="0"/>
              <a:t>:</a:t>
            </a:r>
          </a:p>
          <a:p>
            <a:r>
              <a:rPr lang="en-US" dirty="0"/>
              <a:t> </a:t>
            </a:r>
            <a:r>
              <a:rPr lang="en-US" dirty="0" err="1"/>
              <a:t>ett</a:t>
            </a:r>
            <a:r>
              <a:rPr lang="en-US" dirty="0"/>
              <a:t> </a:t>
            </a:r>
            <a:r>
              <a:rPr lang="en-US" dirty="0" err="1"/>
              <a:t>eller</a:t>
            </a:r>
            <a:r>
              <a:rPr lang="en-US" dirty="0"/>
              <a:t> </a:t>
            </a:r>
            <a:r>
              <a:rPr lang="en-US" dirty="0" err="1"/>
              <a:t>flere</a:t>
            </a:r>
            <a:r>
              <a:rPr lang="en-US" dirty="0"/>
              <a:t> </a:t>
            </a:r>
            <a:r>
              <a:rPr lang="en-US" dirty="0" err="1"/>
              <a:t>hjerne</a:t>
            </a:r>
            <a:r>
              <a:rPr lang="en-US" dirty="0"/>
              <a:t> </a:t>
            </a:r>
            <a:r>
              <a:rPr lang="en-US" dirty="0" err="1"/>
              <a:t>infarkt</a:t>
            </a:r>
            <a:r>
              <a:rPr lang="en-US" dirty="0"/>
              <a:t>.</a:t>
            </a:r>
          </a:p>
          <a:p>
            <a:r>
              <a:rPr lang="en-US" dirty="0" err="1"/>
              <a:t>Skader</a:t>
            </a:r>
            <a:r>
              <a:rPr lang="en-US" dirty="0"/>
              <a:t> </a:t>
            </a:r>
            <a:r>
              <a:rPr lang="en-US" dirty="0" err="1"/>
              <a:t>og</a:t>
            </a:r>
            <a:r>
              <a:rPr lang="en-US" dirty="0"/>
              <a:t> </a:t>
            </a:r>
            <a:r>
              <a:rPr lang="en-US" dirty="0" err="1"/>
              <a:t>sykdom</a:t>
            </a:r>
            <a:r>
              <a:rPr lang="en-US" dirty="0"/>
              <a:t> </a:t>
            </a:r>
            <a:r>
              <a:rPr lang="en-US" dirty="0" err="1"/>
              <a:t>i</a:t>
            </a:r>
            <a:r>
              <a:rPr lang="en-US" dirty="0"/>
              <a:t> </a:t>
            </a:r>
            <a:r>
              <a:rPr lang="en-US" dirty="0" err="1"/>
              <a:t>hjernens</a:t>
            </a:r>
            <a:r>
              <a:rPr lang="en-US" dirty="0"/>
              <a:t> </a:t>
            </a:r>
            <a:r>
              <a:rPr lang="en-US" dirty="0" err="1"/>
              <a:t>blodkar</a:t>
            </a:r>
            <a:r>
              <a:rPr lang="en-US" dirty="0"/>
              <a:t> </a:t>
            </a:r>
            <a:r>
              <a:rPr lang="en-US" dirty="0" err="1"/>
              <a:t>eller</a:t>
            </a:r>
            <a:r>
              <a:rPr lang="en-US" dirty="0"/>
              <a:t> </a:t>
            </a:r>
            <a:r>
              <a:rPr lang="en-US" dirty="0" err="1"/>
              <a:t>manglende</a:t>
            </a:r>
            <a:r>
              <a:rPr lang="en-US" dirty="0"/>
              <a:t> </a:t>
            </a:r>
            <a:r>
              <a:rPr lang="en-US" dirty="0" err="1"/>
              <a:t>blodtilførsel</a:t>
            </a:r>
            <a:r>
              <a:rPr lang="en-US" dirty="0"/>
              <a:t> </a:t>
            </a:r>
            <a:r>
              <a:rPr lang="en-US" dirty="0" err="1"/>
              <a:t>som</a:t>
            </a:r>
            <a:r>
              <a:rPr lang="en-US" dirty="0"/>
              <a:t> </a:t>
            </a:r>
            <a:r>
              <a:rPr lang="en-US" dirty="0" err="1"/>
              <a:t>fører</a:t>
            </a:r>
            <a:r>
              <a:rPr lang="en-US" dirty="0"/>
              <a:t> </a:t>
            </a:r>
            <a:r>
              <a:rPr lang="en-US" dirty="0" err="1"/>
              <a:t>til</a:t>
            </a:r>
            <a:r>
              <a:rPr lang="en-US" dirty="0"/>
              <a:t> </a:t>
            </a:r>
            <a:r>
              <a:rPr lang="en-US" dirty="0" err="1"/>
              <a:t>oksygenmangel</a:t>
            </a:r>
            <a:r>
              <a:rPr lang="en-US" dirty="0"/>
              <a:t> </a:t>
            </a:r>
            <a:r>
              <a:rPr lang="en-US" dirty="0" err="1"/>
              <a:t>i</a:t>
            </a:r>
            <a:r>
              <a:rPr lang="en-US" dirty="0"/>
              <a:t> </a:t>
            </a:r>
            <a:r>
              <a:rPr lang="en-US" dirty="0" err="1"/>
              <a:t>hjernen</a:t>
            </a:r>
            <a:r>
              <a:rPr lang="en-US" dirty="0"/>
              <a:t>.</a:t>
            </a:r>
          </a:p>
          <a:p>
            <a:r>
              <a:rPr lang="en-US" dirty="0"/>
              <a:t> </a:t>
            </a:r>
            <a:r>
              <a:rPr lang="en-US" dirty="0" err="1"/>
              <a:t>Symptomene</a:t>
            </a:r>
            <a:r>
              <a:rPr lang="en-US" dirty="0"/>
              <a:t> er </a:t>
            </a:r>
            <a:r>
              <a:rPr lang="en-US" dirty="0" err="1"/>
              <a:t>avhengig</a:t>
            </a:r>
            <a:r>
              <a:rPr lang="en-US" dirty="0"/>
              <a:t> av </a:t>
            </a:r>
            <a:r>
              <a:rPr lang="en-US" dirty="0" err="1"/>
              <a:t>hvor</a:t>
            </a:r>
            <a:r>
              <a:rPr lang="en-US" dirty="0"/>
              <a:t> I </a:t>
            </a:r>
            <a:r>
              <a:rPr lang="en-US" dirty="0" err="1"/>
              <a:t>hjernen</a:t>
            </a:r>
            <a:r>
              <a:rPr lang="en-US" dirty="0"/>
              <a:t> </a:t>
            </a:r>
            <a:r>
              <a:rPr lang="en-US" dirty="0" err="1"/>
              <a:t>skaden</a:t>
            </a:r>
            <a:r>
              <a:rPr lang="en-US" dirty="0"/>
              <a:t> er </a:t>
            </a:r>
            <a:r>
              <a:rPr lang="en-US" dirty="0" err="1"/>
              <a:t>lokalisert</a:t>
            </a:r>
            <a:endParaRPr lang="nb-NO" dirty="0"/>
          </a:p>
        </p:txBody>
      </p:sp>
      <p:sp>
        <p:nvSpPr>
          <p:cNvPr id="4" name="Plassholder for lysbildenummer 3"/>
          <p:cNvSpPr>
            <a:spLocks noGrp="1"/>
          </p:cNvSpPr>
          <p:nvPr>
            <p:ph type="sldNum" sz="quarter" idx="5"/>
          </p:nvPr>
        </p:nvSpPr>
        <p:spPr/>
        <p:txBody>
          <a:bodyPr/>
          <a:lstStyle/>
          <a:p>
            <a:fld id="{8764D2CA-CA6A-4FA9-96F4-E5E12A03AA89}" type="slidenum">
              <a:rPr lang="nb-NO" smtClean="0"/>
              <a:t>15</a:t>
            </a:fld>
            <a:endParaRPr lang="nb-NO"/>
          </a:p>
        </p:txBody>
      </p:sp>
    </p:spTree>
    <p:extLst>
      <p:ext uri="{BB962C8B-B14F-4D97-AF65-F5344CB8AC3E}">
        <p14:creationId xmlns:p14="http://schemas.microsoft.com/office/powerpoint/2010/main" val="870858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Kan være helt «avskrudd» enkelte dager og har problemer med å holde oppmerksomheten</a:t>
            </a:r>
          </a:p>
          <a:p>
            <a:endParaRPr lang="nb-NO" dirty="0"/>
          </a:p>
          <a:p>
            <a:r>
              <a:rPr lang="nb-NO" dirty="0"/>
              <a:t>Hallusinasjoner typisk at det er folk i hjemmet, de kan se ansiktene og de folkene helt klart og tydelig. </a:t>
            </a:r>
          </a:p>
          <a:p>
            <a:endParaRPr lang="nb-NO" dirty="0"/>
          </a:p>
          <a:p>
            <a:r>
              <a:rPr lang="nb-NO" dirty="0" err="1"/>
              <a:t>Parkisinimse</a:t>
            </a:r>
            <a:r>
              <a:rPr lang="nb-NO" dirty="0"/>
              <a:t>- </a:t>
            </a:r>
            <a:r>
              <a:rPr lang="nb-NO" sz="1800" dirty="0">
                <a:effectLst/>
                <a:latin typeface="Calibri" panose="020F0502020204030204" pitchFamily="34" charset="0"/>
                <a:ea typeface="Calibri" panose="020F0502020204030204" pitchFamily="34" charset="0"/>
                <a:cs typeface="Times New Roman" panose="02020603050405020304" pitchFamily="18" charset="0"/>
              </a:rPr>
              <a:t>litt foroverbøyd, subbende gange, redusert armsving, fall tendens, lite spontane bevegelser, stivhet i armer.</a:t>
            </a:r>
            <a:endParaRPr lang="nb-NO" dirty="0"/>
          </a:p>
        </p:txBody>
      </p:sp>
      <p:sp>
        <p:nvSpPr>
          <p:cNvPr id="4" name="Plassholder for lysbildenummer 3"/>
          <p:cNvSpPr>
            <a:spLocks noGrp="1"/>
          </p:cNvSpPr>
          <p:nvPr>
            <p:ph type="sldNum" sz="quarter" idx="5"/>
          </p:nvPr>
        </p:nvSpPr>
        <p:spPr/>
        <p:txBody>
          <a:bodyPr/>
          <a:lstStyle/>
          <a:p>
            <a:fld id="{8764D2CA-CA6A-4FA9-96F4-E5E12A03AA89}" type="slidenum">
              <a:rPr lang="nb-NO" smtClean="0"/>
              <a:t>16</a:t>
            </a:fld>
            <a:endParaRPr lang="nb-NO"/>
          </a:p>
        </p:txBody>
      </p:sp>
    </p:spTree>
    <p:extLst>
      <p:ext uri="{BB962C8B-B14F-4D97-AF65-F5344CB8AC3E}">
        <p14:creationId xmlns:p14="http://schemas.microsoft.com/office/powerpoint/2010/main" val="2621927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I 2020 ble det </a:t>
            </a:r>
            <a:r>
              <a:rPr lang="nb-NO" sz="1200" kern="1200" dirty="0" err="1">
                <a:solidFill>
                  <a:schemeClr val="tx1"/>
                </a:solidFill>
                <a:effectLst/>
                <a:latin typeface="+mn-lt"/>
                <a:ea typeface="+mn-ea"/>
                <a:cs typeface="+mn-cs"/>
              </a:rPr>
              <a:t>gjordt</a:t>
            </a:r>
            <a:r>
              <a:rPr lang="nb-NO" sz="1200" kern="1200" dirty="0">
                <a:solidFill>
                  <a:schemeClr val="tx1"/>
                </a:solidFill>
                <a:effectLst/>
                <a:latin typeface="+mn-lt"/>
                <a:ea typeface="+mn-ea"/>
                <a:cs typeface="+mn-cs"/>
              </a:rPr>
              <a:t> en undersøkelse HUNT- i Nord- Trøndelag som har gitt oss mer nøyaktigere tall på </a:t>
            </a:r>
            <a:r>
              <a:rPr lang="nb-NO" sz="1200" kern="1200" dirty="0" err="1">
                <a:solidFill>
                  <a:schemeClr val="tx1"/>
                </a:solidFill>
                <a:effectLst/>
                <a:latin typeface="+mn-lt"/>
                <a:ea typeface="+mn-ea"/>
                <a:cs typeface="+mn-cs"/>
              </a:rPr>
              <a:t>forekoksmt</a:t>
            </a:r>
            <a:r>
              <a:rPr lang="nb-NO" sz="1200" kern="1200" dirty="0">
                <a:solidFill>
                  <a:schemeClr val="tx1"/>
                </a:solidFill>
                <a:effectLst/>
                <a:latin typeface="+mn-lt"/>
                <a:ea typeface="+mn-ea"/>
                <a:cs typeface="+mn-cs"/>
              </a:rPr>
              <a:t>. Før da så antok vi at det var om lag 70 000 tilfeller, men tallene etter denne undersøkelsen regnes som mer sannsynlige og er basert på norske forhold. </a:t>
            </a:r>
          </a:p>
          <a:p>
            <a:pPr lvl="0"/>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HUNT4-9930 personer gjennomførte 70+</a:t>
            </a:r>
          </a:p>
          <a:p>
            <a:pPr lvl="0"/>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Flere kvinner som rammes antas å ha sammenheng med at kvinner lever lengst. </a:t>
            </a:r>
          </a:p>
          <a:p>
            <a:pPr lvl="0"/>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C3C3C596-322D-4040-900F-B370A2E7D102}" type="slidenum">
              <a:rPr lang="nb-NO" smtClean="0"/>
              <a:t>17</a:t>
            </a:fld>
            <a:endParaRPr lang="nb-NO"/>
          </a:p>
        </p:txBody>
      </p:sp>
    </p:spTree>
    <p:extLst>
      <p:ext uri="{BB962C8B-B14F-4D97-AF65-F5344CB8AC3E}">
        <p14:creationId xmlns:p14="http://schemas.microsoft.com/office/powerpoint/2010/main" val="1888328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Yngre</a:t>
            </a:r>
            <a:r>
              <a:rPr lang="en-US" dirty="0">
                <a:cs typeface="Calibri"/>
              </a:rPr>
              <a:t> med </a:t>
            </a:r>
            <a:r>
              <a:rPr lang="en-US" dirty="0" err="1">
                <a:cs typeface="Calibri"/>
              </a:rPr>
              <a:t>demens</a:t>
            </a:r>
            <a:r>
              <a:rPr lang="en-US" dirty="0">
                <a:cs typeface="Calibri"/>
              </a:rPr>
              <a:t>, de under 65år  2-3%</a:t>
            </a:r>
          </a:p>
          <a:p>
            <a:endParaRPr lang="en-US" dirty="0">
              <a:cs typeface="Calibri"/>
            </a:endParaRPr>
          </a:p>
          <a:p>
            <a:endParaRPr lang="en-US" dirty="0">
              <a:cs typeface="Calibri"/>
            </a:endParaRPr>
          </a:p>
          <a:p>
            <a:r>
              <a:rPr lang="en-US" dirty="0" err="1">
                <a:cs typeface="Calibri"/>
              </a:rPr>
              <a:t>Forekomst</a:t>
            </a:r>
            <a:r>
              <a:rPr lang="en-US" dirty="0">
                <a:cs typeface="Calibri"/>
              </a:rPr>
              <a:t> av </a:t>
            </a:r>
            <a:r>
              <a:rPr lang="en-US" dirty="0" err="1">
                <a:cs typeface="Calibri"/>
              </a:rPr>
              <a:t>demens</a:t>
            </a:r>
            <a:r>
              <a:rPr lang="en-US" dirty="0">
                <a:cs typeface="Calibri"/>
              </a:rPr>
              <a:t> </a:t>
            </a:r>
            <a:r>
              <a:rPr lang="en-US" dirty="0" err="1">
                <a:cs typeface="Calibri"/>
              </a:rPr>
              <a:t>øker</a:t>
            </a:r>
            <a:r>
              <a:rPr lang="en-US" dirty="0">
                <a:cs typeface="Calibri"/>
              </a:rPr>
              <a:t> I takt med alder. </a:t>
            </a:r>
            <a:r>
              <a:rPr lang="en-US" dirty="0" err="1">
                <a:cs typeface="Calibri"/>
              </a:rPr>
              <a:t>Risikoen</a:t>
            </a:r>
            <a:r>
              <a:rPr lang="en-US" dirty="0">
                <a:cs typeface="Calibri"/>
              </a:rPr>
              <a:t> </a:t>
            </a:r>
            <a:r>
              <a:rPr lang="en-US" dirty="0" err="1">
                <a:cs typeface="Calibri"/>
              </a:rPr>
              <a:t>øker</a:t>
            </a:r>
            <a:r>
              <a:rPr lang="en-US" dirty="0">
                <a:cs typeface="Calibri"/>
              </a:rPr>
              <a:t> </a:t>
            </a:r>
            <a:r>
              <a:rPr lang="en-US" dirty="0" err="1">
                <a:cs typeface="Calibri"/>
              </a:rPr>
              <a:t>etter</a:t>
            </a:r>
            <a:r>
              <a:rPr lang="en-US" dirty="0">
                <a:cs typeface="Calibri"/>
              </a:rPr>
              <a:t> </a:t>
            </a:r>
            <a:r>
              <a:rPr lang="en-US" dirty="0" err="1">
                <a:cs typeface="Calibri"/>
              </a:rPr>
              <a:t>fyllte</a:t>
            </a:r>
            <a:r>
              <a:rPr lang="en-US" dirty="0">
                <a:cs typeface="Calibri"/>
              </a:rPr>
              <a:t> 80 </a:t>
            </a:r>
            <a:r>
              <a:rPr lang="en-US" dirty="0" err="1">
                <a:cs typeface="Calibri"/>
              </a:rPr>
              <a:t>år</a:t>
            </a:r>
            <a:r>
              <a:rPr lang="en-US" dirty="0">
                <a:cs typeface="Calibri"/>
              </a:rPr>
              <a:t>.  </a:t>
            </a:r>
          </a:p>
          <a:p>
            <a:endParaRPr lang="en-US" dirty="0">
              <a:cs typeface="Calibri"/>
            </a:endParaRPr>
          </a:p>
          <a:p>
            <a:r>
              <a:rPr lang="en-US" dirty="0" err="1">
                <a:cs typeface="Calibri"/>
              </a:rPr>
              <a:t>Hver</a:t>
            </a:r>
            <a:r>
              <a:rPr lang="en-US" dirty="0">
                <a:cs typeface="Calibri"/>
              </a:rPr>
              <a:t> </a:t>
            </a:r>
            <a:r>
              <a:rPr lang="en-US" dirty="0" err="1">
                <a:cs typeface="Calibri"/>
              </a:rPr>
              <a:t>tredje</a:t>
            </a:r>
            <a:r>
              <a:rPr lang="en-US" dirty="0">
                <a:cs typeface="Calibri"/>
              </a:rPr>
              <a:t> 90 </a:t>
            </a:r>
            <a:r>
              <a:rPr lang="en-US" dirty="0" err="1">
                <a:cs typeface="Calibri"/>
              </a:rPr>
              <a:t>åring</a:t>
            </a:r>
            <a:r>
              <a:rPr lang="en-US" dirty="0">
                <a:cs typeface="Calibri"/>
              </a:rPr>
              <a:t> </a:t>
            </a:r>
            <a:r>
              <a:rPr lang="en-US" dirty="0" err="1">
                <a:cs typeface="Calibri"/>
              </a:rPr>
              <a:t>har</a:t>
            </a:r>
            <a:r>
              <a:rPr lang="en-US" dirty="0">
                <a:cs typeface="Calibri"/>
              </a:rPr>
              <a:t> </a:t>
            </a:r>
            <a:r>
              <a:rPr lang="en-US" dirty="0" err="1">
                <a:cs typeface="Calibri"/>
              </a:rPr>
              <a:t>demens</a:t>
            </a:r>
            <a:r>
              <a:rPr lang="en-US" dirty="0">
                <a:cs typeface="Calibri"/>
              </a:rPr>
              <a:t>. </a:t>
            </a:r>
          </a:p>
          <a:p>
            <a:endParaRPr lang="en-US" dirty="0">
              <a:cs typeface="Calibri"/>
            </a:endParaRPr>
          </a:p>
          <a:p>
            <a:r>
              <a:rPr lang="en-US" dirty="0" err="1">
                <a:cs typeface="Calibri"/>
              </a:rPr>
              <a:t>Kjønn</a:t>
            </a:r>
            <a:r>
              <a:rPr lang="en-US" dirty="0">
                <a:cs typeface="Calibri"/>
              </a:rPr>
              <a:t>- &gt; </a:t>
            </a:r>
            <a:r>
              <a:rPr lang="en-US" dirty="0" err="1">
                <a:cs typeface="Calibri"/>
              </a:rPr>
              <a:t>noen</a:t>
            </a:r>
            <a:r>
              <a:rPr lang="en-US" dirty="0">
                <a:cs typeface="Calibri"/>
              </a:rPr>
              <a:t> </a:t>
            </a:r>
            <a:r>
              <a:rPr lang="en-US" dirty="0" err="1">
                <a:cs typeface="Calibri"/>
              </a:rPr>
              <a:t>flere</a:t>
            </a:r>
            <a:r>
              <a:rPr lang="en-US" dirty="0">
                <a:cs typeface="Calibri"/>
              </a:rPr>
              <a:t> </a:t>
            </a:r>
            <a:r>
              <a:rPr lang="en-US" dirty="0" err="1">
                <a:cs typeface="Calibri"/>
              </a:rPr>
              <a:t>kviner</a:t>
            </a:r>
            <a:r>
              <a:rPr lang="en-US" dirty="0">
                <a:cs typeface="Calibri"/>
              </a:rPr>
              <a:t> </a:t>
            </a:r>
            <a:r>
              <a:rPr lang="en-US" dirty="0" err="1">
                <a:cs typeface="Calibri"/>
              </a:rPr>
              <a:t>får</a:t>
            </a:r>
            <a:r>
              <a:rPr lang="en-US" dirty="0">
                <a:cs typeface="Calibri"/>
              </a:rPr>
              <a:t> </a:t>
            </a:r>
            <a:r>
              <a:rPr lang="en-US" dirty="0" err="1">
                <a:cs typeface="Calibri"/>
              </a:rPr>
              <a:t>demens</a:t>
            </a:r>
            <a:r>
              <a:rPr lang="en-US" dirty="0">
                <a:cs typeface="Calibri"/>
              </a:rPr>
              <a:t> </a:t>
            </a:r>
            <a:r>
              <a:rPr lang="en-US" dirty="0" err="1">
                <a:cs typeface="Calibri"/>
              </a:rPr>
              <a:t>enn</a:t>
            </a:r>
            <a:r>
              <a:rPr lang="en-US" dirty="0">
                <a:cs typeface="Calibri"/>
              </a:rPr>
              <a:t> men -&gt; </a:t>
            </a:r>
            <a:r>
              <a:rPr lang="en-US" dirty="0" err="1">
                <a:cs typeface="Calibri"/>
              </a:rPr>
              <a:t>sammenheng</a:t>
            </a:r>
            <a:r>
              <a:rPr lang="en-US" dirty="0">
                <a:cs typeface="Calibri"/>
              </a:rPr>
              <a:t> med </a:t>
            </a:r>
            <a:r>
              <a:rPr lang="en-US" dirty="0" err="1">
                <a:cs typeface="Calibri"/>
              </a:rPr>
              <a:t>levetid</a:t>
            </a:r>
            <a:endParaRPr lang="en-US" dirty="0">
              <a:cs typeface="Calibri"/>
            </a:endParaRPr>
          </a:p>
          <a:p>
            <a:endParaRPr lang="en-US" dirty="0">
              <a:cs typeface="Calibri"/>
            </a:endParaRPr>
          </a:p>
          <a:p>
            <a:r>
              <a:rPr lang="en-US" dirty="0">
                <a:cs typeface="Calibri"/>
              </a:rPr>
              <a:t>Lys I </a:t>
            </a:r>
            <a:r>
              <a:rPr lang="en-US" dirty="0" err="1">
                <a:cs typeface="Calibri"/>
              </a:rPr>
              <a:t>tunnelen</a:t>
            </a:r>
            <a:r>
              <a:rPr lang="en-US" dirty="0">
                <a:cs typeface="Calibri"/>
              </a:rPr>
              <a:t>: </a:t>
            </a:r>
            <a:r>
              <a:rPr lang="en-US" dirty="0" err="1">
                <a:cs typeface="Calibri"/>
              </a:rPr>
              <a:t>Forskning</a:t>
            </a:r>
            <a:r>
              <a:rPr lang="en-US" dirty="0">
                <a:cs typeface="Calibri"/>
              </a:rPr>
              <a:t> </a:t>
            </a:r>
            <a:r>
              <a:rPr lang="en-US" dirty="0" err="1">
                <a:cs typeface="Calibri"/>
              </a:rPr>
              <a:t>viser</a:t>
            </a:r>
            <a:r>
              <a:rPr lang="en-US" dirty="0">
                <a:cs typeface="Calibri"/>
              </a:rPr>
              <a:t> at </a:t>
            </a:r>
            <a:r>
              <a:rPr lang="en-US" dirty="0" err="1">
                <a:cs typeface="Calibri"/>
              </a:rPr>
              <a:t>andelen</a:t>
            </a:r>
            <a:r>
              <a:rPr lang="en-US" dirty="0">
                <a:cs typeface="Calibri"/>
              </a:rPr>
              <a:t> </a:t>
            </a:r>
            <a:r>
              <a:rPr lang="en-US" dirty="0" err="1">
                <a:cs typeface="Calibri"/>
              </a:rPr>
              <a:t>som</a:t>
            </a:r>
            <a:r>
              <a:rPr lang="en-US" dirty="0">
                <a:cs typeface="Calibri"/>
              </a:rPr>
              <a:t> </a:t>
            </a:r>
            <a:r>
              <a:rPr lang="en-US" dirty="0" err="1">
                <a:cs typeface="Calibri"/>
              </a:rPr>
              <a:t>utivkler</a:t>
            </a:r>
            <a:r>
              <a:rPr lang="en-US" dirty="0">
                <a:cs typeface="Calibri"/>
              </a:rPr>
              <a:t> </a:t>
            </a:r>
            <a:r>
              <a:rPr lang="en-US" dirty="0" err="1">
                <a:cs typeface="Calibri"/>
              </a:rPr>
              <a:t>demens</a:t>
            </a:r>
            <a:r>
              <a:rPr lang="en-US" dirty="0">
                <a:cs typeface="Calibri"/>
              </a:rPr>
              <a:t> </a:t>
            </a:r>
            <a:r>
              <a:rPr lang="en-US" dirty="0" err="1">
                <a:cs typeface="Calibri"/>
              </a:rPr>
              <a:t>har</a:t>
            </a:r>
            <a:r>
              <a:rPr lang="en-US" dirty="0">
                <a:cs typeface="Calibri"/>
              </a:rPr>
              <a:t> </a:t>
            </a:r>
            <a:r>
              <a:rPr lang="en-US" dirty="0" err="1">
                <a:cs typeface="Calibri"/>
              </a:rPr>
              <a:t>gått</a:t>
            </a:r>
            <a:r>
              <a:rPr lang="en-US" dirty="0">
                <a:cs typeface="Calibri"/>
              </a:rPr>
              <a:t> </a:t>
            </a:r>
            <a:r>
              <a:rPr lang="en-US" dirty="0" err="1">
                <a:cs typeface="Calibri"/>
              </a:rPr>
              <a:t>ned</a:t>
            </a:r>
            <a:r>
              <a:rPr lang="en-US" dirty="0">
                <a:cs typeface="Calibri"/>
              </a:rPr>
              <a:t> </a:t>
            </a:r>
            <a:r>
              <a:rPr lang="en-US" dirty="0" err="1">
                <a:cs typeface="Calibri"/>
              </a:rPr>
              <a:t>sammenlignet</a:t>
            </a:r>
            <a:r>
              <a:rPr lang="en-US" dirty="0">
                <a:cs typeface="Calibri"/>
              </a:rPr>
              <a:t> med for 10 </a:t>
            </a:r>
            <a:r>
              <a:rPr lang="en-US" dirty="0" err="1">
                <a:cs typeface="Calibri"/>
              </a:rPr>
              <a:t>år</a:t>
            </a:r>
            <a:r>
              <a:rPr lang="en-US" dirty="0">
                <a:cs typeface="Calibri"/>
              </a:rPr>
              <a:t> </a:t>
            </a:r>
            <a:r>
              <a:rPr lang="en-US" dirty="0" err="1">
                <a:cs typeface="Calibri"/>
              </a:rPr>
              <a:t>siden</a:t>
            </a:r>
            <a:r>
              <a:rPr lang="en-US" dirty="0">
                <a:cs typeface="Calibri"/>
              </a:rPr>
              <a:t>, </a:t>
            </a:r>
            <a:r>
              <a:rPr lang="en-US" dirty="0" err="1">
                <a:cs typeface="Calibri"/>
              </a:rPr>
              <a:t>sammenheng</a:t>
            </a:r>
            <a:r>
              <a:rPr lang="en-US" dirty="0">
                <a:cs typeface="Calibri"/>
              </a:rPr>
              <a:t> med </a:t>
            </a:r>
            <a:r>
              <a:rPr lang="en-US" dirty="0" err="1">
                <a:cs typeface="Calibri"/>
              </a:rPr>
              <a:t>sunnere</a:t>
            </a:r>
            <a:r>
              <a:rPr lang="en-US" dirty="0">
                <a:cs typeface="Calibri"/>
              </a:rPr>
              <a:t> </a:t>
            </a:r>
            <a:r>
              <a:rPr lang="en-US" dirty="0" err="1">
                <a:cs typeface="Calibri"/>
              </a:rPr>
              <a:t>livsstil</a:t>
            </a:r>
            <a:r>
              <a:rPr lang="en-US" dirty="0">
                <a:cs typeface="Calibri"/>
              </a:rPr>
              <a:t>, </a:t>
            </a:r>
            <a:r>
              <a:rPr lang="en-US" dirty="0" err="1">
                <a:cs typeface="Calibri"/>
              </a:rPr>
              <a:t>og</a:t>
            </a:r>
            <a:r>
              <a:rPr lang="en-US" dirty="0">
                <a:cs typeface="Calibri"/>
              </a:rPr>
              <a:t> at de </a:t>
            </a:r>
            <a:r>
              <a:rPr lang="en-US" dirty="0" err="1">
                <a:cs typeface="Calibri"/>
              </a:rPr>
              <a:t>generasjonene</a:t>
            </a:r>
            <a:r>
              <a:rPr lang="en-US" dirty="0">
                <a:cs typeface="Calibri"/>
              </a:rPr>
              <a:t> med elder </a:t>
            </a:r>
            <a:r>
              <a:rPr lang="en-US" dirty="0" err="1">
                <a:cs typeface="Calibri"/>
              </a:rPr>
              <a:t>hadde</a:t>
            </a:r>
            <a:r>
              <a:rPr lang="en-US" dirty="0">
                <a:cs typeface="Calibri"/>
              </a:rPr>
              <a:t> </a:t>
            </a:r>
            <a:r>
              <a:rPr lang="en-US" dirty="0" err="1">
                <a:cs typeface="Calibri"/>
              </a:rPr>
              <a:t>mer</a:t>
            </a:r>
            <a:r>
              <a:rPr lang="en-US" dirty="0">
                <a:cs typeface="Calibri"/>
              </a:rPr>
              <a:t> </a:t>
            </a:r>
            <a:r>
              <a:rPr lang="en-US" dirty="0" err="1">
                <a:cs typeface="Calibri"/>
              </a:rPr>
              <a:t>og</a:t>
            </a:r>
            <a:r>
              <a:rPr lang="en-US" dirty="0">
                <a:cs typeface="Calibri"/>
              </a:rPr>
              <a:t> </a:t>
            </a:r>
            <a:r>
              <a:rPr lang="en-US" dirty="0" err="1">
                <a:cs typeface="Calibri"/>
              </a:rPr>
              <a:t>lengre</a:t>
            </a:r>
            <a:r>
              <a:rPr lang="en-US" dirty="0">
                <a:cs typeface="Calibri"/>
              </a:rPr>
              <a:t> </a:t>
            </a:r>
            <a:r>
              <a:rPr lang="en-US" dirty="0" err="1">
                <a:cs typeface="Calibri"/>
              </a:rPr>
              <a:t>utdanning</a:t>
            </a:r>
            <a:r>
              <a:rPr lang="en-US" dirty="0">
                <a:cs typeface="Calibri"/>
              </a:rPr>
              <a:t>. </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3C3C596-322D-4040-900F-B370A2E7D102}" type="slidenum">
              <a:rPr lang="nb-NO" smtClean="0"/>
              <a:t>18</a:t>
            </a:fld>
            <a:endParaRPr lang="nb-NO"/>
          </a:p>
        </p:txBody>
      </p:sp>
    </p:spTree>
    <p:extLst>
      <p:ext uri="{BB962C8B-B14F-4D97-AF65-F5344CB8AC3E}">
        <p14:creationId xmlns:p14="http://schemas.microsoft.com/office/powerpoint/2010/main" val="1587963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Har utredet </a:t>
            </a:r>
            <a:r>
              <a:rPr lang="nb-NO" dirty="0" err="1"/>
              <a:t>ca</a:t>
            </a:r>
            <a:r>
              <a:rPr lang="nb-NO" dirty="0"/>
              <a:t> 15 det siste halve året. </a:t>
            </a:r>
          </a:p>
        </p:txBody>
      </p:sp>
      <p:sp>
        <p:nvSpPr>
          <p:cNvPr id="4" name="Plassholder for lysbildenummer 3"/>
          <p:cNvSpPr>
            <a:spLocks noGrp="1"/>
          </p:cNvSpPr>
          <p:nvPr>
            <p:ph type="sldNum" sz="quarter" idx="5"/>
          </p:nvPr>
        </p:nvSpPr>
        <p:spPr/>
        <p:txBody>
          <a:bodyPr/>
          <a:lstStyle/>
          <a:p>
            <a:fld id="{8764D2CA-CA6A-4FA9-96F4-E5E12A03AA89}" type="slidenum">
              <a:rPr lang="nb-NO" smtClean="0"/>
              <a:t>19</a:t>
            </a:fld>
            <a:endParaRPr lang="nb-NO"/>
          </a:p>
        </p:txBody>
      </p:sp>
    </p:spTree>
    <p:extLst>
      <p:ext uri="{BB962C8B-B14F-4D97-AF65-F5344CB8AC3E}">
        <p14:creationId xmlns:p14="http://schemas.microsoft.com/office/powerpoint/2010/main" val="940930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Pårørende er pasientens viktigste ressurs og talerør. Den innsatsen de gjør er helt fantastisk.  Det estimert at de pårørende utfører omlag 136000 årsverk, der helse ligger på 142000 </a:t>
            </a:r>
          </a:p>
          <a:p>
            <a:endParaRPr lang="nb-NO" dirty="0"/>
          </a:p>
          <a:p>
            <a:r>
              <a:rPr lang="nb-NO" dirty="0"/>
              <a:t>Regjeringen utformet i 2020 en pårørendestrategi og handlingsplan for årene 2021-2025, </a:t>
            </a:r>
          </a:p>
          <a:p>
            <a:r>
              <a:rPr lang="nb-NO" dirty="0"/>
              <a:t>Pårørendestemmen i denne strategiplanen utrykker at for de pårørende er det viktigste at deres nærstående får et kvalitativt tjenestetilbud, og blir ivaretatt på en trygg måte. Pårørende oppgir at de selv har behov for informasjon om rettigheter, støtterordninger og hjelpetiltak. I møtet med helsevesenet ønsker pårørende å bli møtt med respekt og empati og at helsepersonell ser mennesket, ikke bare sykdommen</a:t>
            </a:r>
          </a:p>
          <a:p>
            <a:endParaRPr lang="nb-NO" dirty="0"/>
          </a:p>
          <a:p>
            <a:r>
              <a:rPr lang="nb-NO" dirty="0"/>
              <a:t>Å være pårørende til pasienter er får mange en tung rolle. Å være vitne til at en av sine kjære mister grepet om livet og forandrer seg er sårt , vanskelig å fremmer mange og stadig nye problemstillinger og bekymringer. </a:t>
            </a:r>
          </a:p>
          <a:p>
            <a:endParaRPr lang="nb-NO" dirty="0"/>
          </a:p>
          <a:p>
            <a:r>
              <a:rPr lang="nb-NO" dirty="0"/>
              <a:t>Forskning viser at pårørende som får støtte og veiledning fra helsepersonell står bedre i sin rolle som pårørende og det er med på å redusere omsorgsbyrde. </a:t>
            </a:r>
          </a:p>
          <a:p>
            <a:endParaRPr lang="nb-NO" dirty="0"/>
          </a:p>
          <a:p>
            <a:endParaRPr lang="nb-NO" dirty="0"/>
          </a:p>
          <a:p>
            <a:r>
              <a:rPr lang="nb-NO" dirty="0"/>
              <a:t>Kommunene skal enten ha team eller koordinator. Har stilling som 80% koordinator der jeg jobber med utredning i samarbeid med fastlegene , følger opp pasienter, pårørende veiledning/ oppfølging og veileder andre i helsetjenesten med problemstillinger i forhold til demens.  Tverrfaglig samarbeid med hjemmetjenesten, </a:t>
            </a:r>
            <a:r>
              <a:rPr lang="nb-NO" dirty="0" err="1"/>
              <a:t>ergoterpi</a:t>
            </a:r>
            <a:r>
              <a:rPr lang="nb-NO" dirty="0"/>
              <a:t> er viktig for å </a:t>
            </a:r>
          </a:p>
          <a:p>
            <a:endParaRPr lang="nb-NO" dirty="0"/>
          </a:p>
          <a:p>
            <a:r>
              <a:rPr lang="nb-NO" dirty="0"/>
              <a:t>Pårørendeskoler</a:t>
            </a:r>
          </a:p>
          <a:p>
            <a:endParaRPr lang="nb-NO" dirty="0"/>
          </a:p>
          <a:p>
            <a:r>
              <a:rPr lang="nb-NO" dirty="0"/>
              <a:t>‘Målsettingen til pårørendeskolene er å gi kunnskap, støtte og møte andre som står i tilsvarende situasjon. Erfaringsdeling.</a:t>
            </a:r>
          </a:p>
          <a:p>
            <a:r>
              <a:rPr lang="nb-NO" dirty="0"/>
              <a:t>Øke mestring i situasjonen </a:t>
            </a:r>
          </a:p>
          <a:p>
            <a:endParaRPr lang="nb-NO" dirty="0"/>
          </a:p>
          <a:p>
            <a:r>
              <a:rPr lang="nb-NO" dirty="0"/>
              <a:t>Tema: </a:t>
            </a:r>
          </a:p>
          <a:p>
            <a:r>
              <a:rPr lang="nb-NO" dirty="0"/>
              <a:t>Fakta om demenssykdom</a:t>
            </a:r>
          </a:p>
          <a:p>
            <a:r>
              <a:rPr lang="nb-NO" dirty="0"/>
              <a:t>Kommunikasjon og atferdsendring</a:t>
            </a:r>
          </a:p>
          <a:p>
            <a:r>
              <a:rPr lang="nb-NO" dirty="0"/>
              <a:t>Lovverk og rettigheter</a:t>
            </a:r>
          </a:p>
          <a:p>
            <a:r>
              <a:rPr lang="nb-NO" dirty="0"/>
              <a:t>Ergoterapeut informerer om hjelpemidler (kalender) og  velferdsteknologiske hjelpemidler GPS klokke, dørsensorer, kamera i bolig med </a:t>
            </a:r>
            <a:r>
              <a:rPr lang="nb-NO" dirty="0" err="1"/>
              <a:t>tilknyttning</a:t>
            </a:r>
            <a:r>
              <a:rPr lang="nb-NO" dirty="0"/>
              <a:t> til sykehjem. </a:t>
            </a:r>
          </a:p>
          <a:p>
            <a:endParaRPr lang="nb-NO" dirty="0"/>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Avlastning kan være i form av dagsenter, dagopphold eller avlastningsopphold på sykehjemmet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 aller fleste med kognitiv svikt og demens bor hjemmet som også er i henhold til den nasjonale veilederen at folk skal bo i egen bolig så lenge som mulig.  Med flere hjemmeboende vil det også kreve flere ressurser ut i denne tjenesten.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 krever selvfølgelig økte ressurser og leder for </a:t>
            </a:r>
            <a:r>
              <a:rPr lang="nb-NO" dirty="0" err="1"/>
              <a:t>hj.spl</a:t>
            </a:r>
            <a:r>
              <a:rPr lang="nb-NO" dirty="0"/>
              <a:t> har i sin budsjettramme bedt om økning 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Smartboligene skal være ferdigstilt til 2024. Planen er her en døgnbemannet bolig, med </a:t>
            </a:r>
            <a:r>
              <a:rPr lang="nb-NO" dirty="0" err="1"/>
              <a:t>veldferdsteknologi</a:t>
            </a:r>
            <a:r>
              <a:rPr lang="nb-NO" dirty="0"/>
              <a:t> som bidrar til at personer med demens kan bo lengre. Dørsensor, fallsensor  </a:t>
            </a:r>
            <a:r>
              <a:rPr lang="nb-NO" dirty="0" err="1"/>
              <a:t>etc</a:t>
            </a:r>
            <a:endParaRPr lang="nb-NO" dirty="0"/>
          </a:p>
          <a:p>
            <a:endParaRPr lang="nb-NO" dirty="0"/>
          </a:p>
        </p:txBody>
      </p:sp>
      <p:sp>
        <p:nvSpPr>
          <p:cNvPr id="4" name="Plassholder for lysbildenummer 3"/>
          <p:cNvSpPr>
            <a:spLocks noGrp="1"/>
          </p:cNvSpPr>
          <p:nvPr>
            <p:ph type="sldNum" sz="quarter" idx="5"/>
          </p:nvPr>
        </p:nvSpPr>
        <p:spPr/>
        <p:txBody>
          <a:bodyPr/>
          <a:lstStyle/>
          <a:p>
            <a:fld id="{8764D2CA-CA6A-4FA9-96F4-E5E12A03AA89}" type="slidenum">
              <a:rPr lang="nb-NO" smtClean="0"/>
              <a:t>20</a:t>
            </a:fld>
            <a:endParaRPr lang="nb-NO"/>
          </a:p>
        </p:txBody>
      </p:sp>
    </p:spTree>
    <p:extLst>
      <p:ext uri="{BB962C8B-B14F-4D97-AF65-F5344CB8AC3E}">
        <p14:creationId xmlns:p14="http://schemas.microsoft.com/office/powerpoint/2010/main" val="2175269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a:t>Nyere forskning viser at  en kan ta  grep og forebygge om lag 40-50 % kan </a:t>
            </a:r>
          </a:p>
          <a:p>
            <a:r>
              <a:rPr lang="nb-NO" dirty="0"/>
              <a:t>Demens regnes ikke som en arvelig sykdom, men en genvariant kan spille inn i noen familier</a:t>
            </a:r>
          </a:p>
          <a:p>
            <a:endParaRPr lang="nb-NO" dirty="0"/>
          </a:p>
          <a:p>
            <a:r>
              <a:rPr lang="nb-NO" dirty="0"/>
              <a:t>Skolegang utdanning- å lære seg ferdigheter utvikler og øker  hjerneforbindelser.-&gt; reservekapasitet</a:t>
            </a:r>
          </a:p>
          <a:p>
            <a:endParaRPr lang="nb-NO" dirty="0"/>
          </a:p>
          <a:p>
            <a:r>
              <a:rPr lang="nb-NO" dirty="0"/>
              <a:t>Hørsel-&gt; En sans som alltid er på og som bruker mye ressurser. </a:t>
            </a:r>
          </a:p>
          <a:p>
            <a:endParaRPr lang="nb-NO" dirty="0"/>
          </a:p>
          <a:p>
            <a:r>
              <a:rPr lang="nb-NO" dirty="0"/>
              <a:t>Depresjon: kan være en sykdom som forveksles med demens-&gt; </a:t>
            </a:r>
          </a:p>
          <a:p>
            <a:endParaRPr lang="nb-NO" dirty="0"/>
          </a:p>
          <a:p>
            <a:r>
              <a:rPr lang="nb-NO" dirty="0"/>
              <a:t>Budskap!! I dag er alder blitt </a:t>
            </a:r>
          </a:p>
          <a:p>
            <a:endParaRPr lang="nb-NO" dirty="0"/>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8764D2CA-CA6A-4FA9-96F4-E5E12A03AA89}" type="slidenum">
              <a:rPr lang="nb-NO" smtClean="0"/>
              <a:t>21</a:t>
            </a:fld>
            <a:endParaRPr lang="nb-NO"/>
          </a:p>
        </p:txBody>
      </p:sp>
    </p:spTree>
    <p:extLst>
      <p:ext uri="{BB962C8B-B14F-4D97-AF65-F5344CB8AC3E}">
        <p14:creationId xmlns:p14="http://schemas.microsoft.com/office/powerpoint/2010/main" val="424448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Dagsenter er et tilbud for pas med kognitiv svikt/demens. Det er et lavterskel aktivitetstilbud og avlastningstilbud</a:t>
            </a:r>
          </a:p>
          <a:p>
            <a:endParaRPr lang="nb-NO" dirty="0"/>
          </a:p>
          <a:p>
            <a:r>
              <a:rPr lang="nb-NO" dirty="0"/>
              <a:t>3 ansatte, har 3 dager i </a:t>
            </a:r>
            <a:r>
              <a:rPr lang="nb-NO"/>
              <a:t>uken.</a:t>
            </a:r>
            <a:endParaRPr lang="nb-NO" dirty="0"/>
          </a:p>
          <a:p>
            <a:endParaRPr lang="nb-NO" dirty="0"/>
          </a:p>
          <a:p>
            <a:r>
              <a:rPr lang="nb-NO" dirty="0"/>
              <a:t>Ulike aktiviteter etter </a:t>
            </a:r>
            <a:r>
              <a:rPr lang="nb-NO" dirty="0" err="1"/>
              <a:t>brukerenes</a:t>
            </a:r>
            <a:r>
              <a:rPr lang="nb-NO" dirty="0"/>
              <a:t> funksjonsnivå, ønsker og behov.</a:t>
            </a:r>
          </a:p>
          <a:p>
            <a:endParaRPr lang="nb-NO" dirty="0"/>
          </a:p>
          <a:p>
            <a:r>
              <a:rPr lang="nb-NO" dirty="0"/>
              <a:t>Aktiviteter følger årstid. </a:t>
            </a:r>
          </a:p>
          <a:p>
            <a:endParaRPr lang="nb-NO" dirty="0"/>
          </a:p>
          <a:p>
            <a:r>
              <a:rPr lang="nb-NO" dirty="0"/>
              <a:t>Fisketurer, lage fuglekasser, ludo, kryssord, farter mye rundt. </a:t>
            </a:r>
          </a:p>
          <a:p>
            <a:r>
              <a:rPr lang="nb-NO" dirty="0"/>
              <a:t>Vi har også vært på harryhandel med herregruppen, vi vet ikke </a:t>
            </a:r>
            <a:r>
              <a:rPr lang="nb-NO" dirty="0" err="1"/>
              <a:t>kem</a:t>
            </a:r>
            <a:r>
              <a:rPr lang="nb-NO" dirty="0"/>
              <a:t> som var mest glad for det om det var konene som sendte med handlelister.</a:t>
            </a:r>
          </a:p>
          <a:p>
            <a:endParaRPr lang="nb-NO" dirty="0"/>
          </a:p>
          <a:p>
            <a:r>
              <a:rPr lang="nb-NO" dirty="0"/>
              <a:t>Avlastning kan være i form av dagsenter, dagopphold på sykehjem eller avlastningsopphold på sykehjemmet</a:t>
            </a:r>
          </a:p>
          <a:p>
            <a:endParaRPr lang="nb-NO" dirty="0"/>
          </a:p>
        </p:txBody>
      </p:sp>
      <p:sp>
        <p:nvSpPr>
          <p:cNvPr id="4" name="Plassholder for lysbildenummer 3"/>
          <p:cNvSpPr>
            <a:spLocks noGrp="1"/>
          </p:cNvSpPr>
          <p:nvPr>
            <p:ph type="sldNum" sz="quarter" idx="5"/>
          </p:nvPr>
        </p:nvSpPr>
        <p:spPr/>
        <p:txBody>
          <a:bodyPr/>
          <a:lstStyle/>
          <a:p>
            <a:fld id="{8764D2CA-CA6A-4FA9-96F4-E5E12A03AA89}" type="slidenum">
              <a:rPr lang="nb-NO" smtClean="0"/>
              <a:t>22</a:t>
            </a:fld>
            <a:endParaRPr lang="nb-NO"/>
          </a:p>
        </p:txBody>
      </p:sp>
    </p:spTree>
    <p:extLst>
      <p:ext uri="{BB962C8B-B14F-4D97-AF65-F5344CB8AC3E}">
        <p14:creationId xmlns:p14="http://schemas.microsoft.com/office/powerpoint/2010/main" val="3428204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Budskap:  Vi skal feire at vi blir eldre! </a:t>
            </a:r>
          </a:p>
          <a:p>
            <a:endParaRPr lang="nb-NO" dirty="0"/>
          </a:p>
          <a:p>
            <a:r>
              <a:rPr lang="nb-NO" dirty="0"/>
              <a:t>Selv om levealder har gått opp så viser forskning at er vi blitt yngre. Dette skyldes at de fleste eldre har god helse, har godt kosthold, har tilgang på helsetjeneste og medisiner, er aktive og har grei økonomi. </a:t>
            </a:r>
          </a:p>
          <a:p>
            <a:r>
              <a:rPr lang="nb-NO" dirty="0"/>
              <a:t>Dette var ikke en selvfølge tidligere i år </a:t>
            </a:r>
          </a:p>
          <a:p>
            <a:endParaRPr lang="nb-NO" dirty="0"/>
          </a:p>
          <a:p>
            <a:r>
              <a:rPr lang="nb-NO" dirty="0"/>
              <a:t>Bønn om frivillighet</a:t>
            </a:r>
          </a:p>
          <a:p>
            <a:endParaRPr lang="nb-NO" dirty="0"/>
          </a:p>
        </p:txBody>
      </p:sp>
      <p:sp>
        <p:nvSpPr>
          <p:cNvPr id="4" name="Plassholder for lysbildenummer 3"/>
          <p:cNvSpPr>
            <a:spLocks noGrp="1"/>
          </p:cNvSpPr>
          <p:nvPr>
            <p:ph type="sldNum" sz="quarter" idx="5"/>
          </p:nvPr>
        </p:nvSpPr>
        <p:spPr/>
        <p:txBody>
          <a:bodyPr/>
          <a:lstStyle/>
          <a:p>
            <a:fld id="{8764D2CA-CA6A-4FA9-96F4-E5E12A03AA89}" type="slidenum">
              <a:rPr lang="nb-NO" smtClean="0"/>
              <a:t>23</a:t>
            </a:fld>
            <a:endParaRPr lang="nb-NO"/>
          </a:p>
        </p:txBody>
      </p:sp>
    </p:spTree>
    <p:extLst>
      <p:ext uri="{BB962C8B-B14F-4D97-AF65-F5344CB8AC3E}">
        <p14:creationId xmlns:p14="http://schemas.microsoft.com/office/powerpoint/2010/main" val="2570906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1" dirty="0"/>
              <a:t>Kristin var sammen med sin mann deltager på demenskonferansen jeg var med på for noen år siden. Hun fortalte at hun var  i jobb da merket at ting ikke var helt som de skulle.  Hun fikk etter hvert en demensdiagnose.</a:t>
            </a:r>
          </a:p>
        </p:txBody>
      </p:sp>
      <p:sp>
        <p:nvSpPr>
          <p:cNvPr id="4" name="Plassholder for lysbildenummer 3"/>
          <p:cNvSpPr>
            <a:spLocks noGrp="1"/>
          </p:cNvSpPr>
          <p:nvPr>
            <p:ph type="sldNum" sz="quarter" idx="5"/>
          </p:nvPr>
        </p:nvSpPr>
        <p:spPr/>
        <p:txBody>
          <a:bodyPr/>
          <a:lstStyle/>
          <a:p>
            <a:fld id="{8764D2CA-CA6A-4FA9-96F4-E5E12A03AA89}" type="slidenum">
              <a:rPr lang="nb-NO" smtClean="0"/>
              <a:t>5</a:t>
            </a:fld>
            <a:endParaRPr lang="nb-NO"/>
          </a:p>
        </p:txBody>
      </p:sp>
    </p:spTree>
    <p:extLst>
      <p:ext uri="{BB962C8B-B14F-4D97-AF65-F5344CB8AC3E}">
        <p14:creationId xmlns:p14="http://schemas.microsoft.com/office/powerpoint/2010/main" val="2700967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Historisk sett har demens vært en eksisterende sykdom som har fulgt menneskeheten beskrevet av egypterne så tidlig som 1000 år f. Kr </a:t>
            </a:r>
          </a:p>
          <a:p>
            <a:pPr lvl="0"/>
            <a:r>
              <a:rPr lang="nb-NO" sz="1200" kern="1200" dirty="0">
                <a:solidFill>
                  <a:schemeClr val="tx1"/>
                </a:solidFill>
                <a:effectLst/>
                <a:latin typeface="+mn-lt"/>
                <a:ea typeface="+mn-ea"/>
                <a:cs typeface="+mn-cs"/>
              </a:rPr>
              <a:t> I tidligere århundrer kunne samfunnet være rimelig barbarisk mot sine eldre.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Demens har vært en fryktet sykdom, og er fremdeles en sykdom det er stigma rundt. </a:t>
            </a:r>
          </a:p>
          <a:p>
            <a:pPr lvl="0"/>
            <a:endParaRPr lang="nb-NO" sz="1200" kern="1200" dirty="0">
              <a:solidFill>
                <a:schemeClr val="tx1"/>
              </a:solidFill>
              <a:effectLst/>
              <a:latin typeface="+mn-lt"/>
              <a:ea typeface="+mn-ea"/>
              <a:cs typeface="+mn-cs"/>
            </a:endParaRPr>
          </a:p>
          <a:p>
            <a:pPr lvl="0"/>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Demens er en sykdom som  påvirker viktige funksjoner dagliglivet til den som blir rammet:  hukommelse for tid å sted og avtaler, det å tenke, ha selvinnsikt , resonnere og ta valg, evnen til å planlegge for eksempel innkjøp, ivareta egen personlig hygiene, finne frem i omgivelser.</a:t>
            </a:r>
          </a:p>
          <a:p>
            <a:pPr lvl="0"/>
            <a:endParaRPr lang="nb-NO" sz="1200" kern="1200" dirty="0">
              <a:solidFill>
                <a:schemeClr val="tx1"/>
              </a:solidFill>
              <a:effectLst/>
              <a:latin typeface="+mn-lt"/>
              <a:ea typeface="+mn-ea"/>
              <a:cs typeface="+mn-cs"/>
            </a:endParaRPr>
          </a:p>
          <a:p>
            <a:pPr lvl="0"/>
            <a:endParaRPr lang="nb-NO" sz="1200" kern="1200" dirty="0">
              <a:solidFill>
                <a:schemeClr val="tx1"/>
              </a:solidFill>
              <a:effectLst/>
              <a:latin typeface="+mn-lt"/>
              <a:ea typeface="+mn-ea"/>
              <a:cs typeface="+mn-cs"/>
            </a:endParaRPr>
          </a:p>
          <a:p>
            <a:r>
              <a:rPr lang="nb-NO" dirty="0"/>
              <a:t>Demens er en sykdom som progredierer og fører til at en etterhvert får hjelpebehov på ulike områder</a:t>
            </a:r>
          </a:p>
          <a:p>
            <a:endParaRPr lang="nb-NO" dirty="0"/>
          </a:p>
          <a:p>
            <a:r>
              <a:rPr lang="nb-NO" dirty="0"/>
              <a:t>Gjennomsnittet for levealder etter diagnose er 8-10 år fra sykdomsstart til død.  Dette er variabelt. </a:t>
            </a:r>
          </a:p>
        </p:txBody>
      </p:sp>
      <p:sp>
        <p:nvSpPr>
          <p:cNvPr id="4" name="Plassholder for lysbildenummer 3"/>
          <p:cNvSpPr>
            <a:spLocks noGrp="1"/>
          </p:cNvSpPr>
          <p:nvPr>
            <p:ph type="sldNum" sz="quarter" idx="5"/>
          </p:nvPr>
        </p:nvSpPr>
        <p:spPr/>
        <p:txBody>
          <a:bodyPr/>
          <a:lstStyle/>
          <a:p>
            <a:fld id="{C3C3C596-322D-4040-900F-B370A2E7D102}" type="slidenum">
              <a:rPr lang="nb-NO" smtClean="0"/>
              <a:t>6</a:t>
            </a:fld>
            <a:endParaRPr lang="nb-NO"/>
          </a:p>
        </p:txBody>
      </p:sp>
    </p:spTree>
    <p:extLst>
      <p:ext uri="{BB962C8B-B14F-4D97-AF65-F5344CB8AC3E}">
        <p14:creationId xmlns:p14="http://schemas.microsoft.com/office/powerpoint/2010/main" val="2586207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kommer ikke forbi demens utenom om en liten innføring i hjerne anatomi.</a:t>
            </a:r>
          </a:p>
        </p:txBody>
      </p:sp>
      <p:sp>
        <p:nvSpPr>
          <p:cNvPr id="4" name="Plassholder for lysbildenummer 3"/>
          <p:cNvSpPr>
            <a:spLocks noGrp="1"/>
          </p:cNvSpPr>
          <p:nvPr>
            <p:ph type="sldNum" sz="quarter" idx="5"/>
          </p:nvPr>
        </p:nvSpPr>
        <p:spPr/>
        <p:txBody>
          <a:bodyPr/>
          <a:lstStyle/>
          <a:p>
            <a:fld id="{C3C3C596-322D-4040-900F-B370A2E7D102}" type="slidenum">
              <a:rPr lang="nb-NO" smtClean="0"/>
              <a:t>7</a:t>
            </a:fld>
            <a:endParaRPr lang="nb-NO"/>
          </a:p>
        </p:txBody>
      </p:sp>
    </p:spTree>
    <p:extLst>
      <p:ext uri="{BB962C8B-B14F-4D97-AF65-F5344CB8AC3E}">
        <p14:creationId xmlns:p14="http://schemas.microsoft.com/office/powerpoint/2010/main" val="1771404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En hjerne som har </a:t>
            </a:r>
            <a:r>
              <a:rPr lang="nb-NO" sz="1200" kern="1200" dirty="0" err="1">
                <a:solidFill>
                  <a:schemeClr val="tx1"/>
                </a:solidFill>
                <a:effectLst/>
                <a:latin typeface="+mn-lt"/>
                <a:ea typeface="+mn-ea"/>
                <a:cs typeface="+mn-cs"/>
              </a:rPr>
              <a:t>hadd</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alzheimer</a:t>
            </a:r>
            <a:r>
              <a:rPr lang="nb-NO" sz="1200" kern="1200" dirty="0">
                <a:solidFill>
                  <a:schemeClr val="tx1"/>
                </a:solidFill>
                <a:effectLst/>
                <a:latin typeface="+mn-lt"/>
                <a:ea typeface="+mn-ea"/>
                <a:cs typeface="+mn-cs"/>
              </a:rPr>
              <a:t> en stund</a:t>
            </a:r>
          </a:p>
          <a:p>
            <a:pPr lvl="0"/>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Global utvikling, demensen sprer seg over hele hodet, og fører til at områder i hjernen som styrer forskjellige områder blir ødelagt. </a:t>
            </a:r>
          </a:p>
          <a:p>
            <a:endParaRPr lang="nb-NO" dirty="0"/>
          </a:p>
        </p:txBody>
      </p:sp>
      <p:sp>
        <p:nvSpPr>
          <p:cNvPr id="4" name="Plassholder for lysbildenummer 3"/>
          <p:cNvSpPr>
            <a:spLocks noGrp="1"/>
          </p:cNvSpPr>
          <p:nvPr>
            <p:ph type="sldNum" sz="quarter" idx="5"/>
          </p:nvPr>
        </p:nvSpPr>
        <p:spPr/>
        <p:txBody>
          <a:bodyPr/>
          <a:lstStyle/>
          <a:p>
            <a:fld id="{C3C3C596-322D-4040-900F-B370A2E7D102}" type="slidenum">
              <a:rPr lang="nb-NO" smtClean="0"/>
              <a:t>9</a:t>
            </a:fld>
            <a:endParaRPr lang="nb-NO"/>
          </a:p>
        </p:txBody>
      </p:sp>
    </p:spTree>
    <p:extLst>
      <p:ext uri="{BB962C8B-B14F-4D97-AF65-F5344CB8AC3E}">
        <p14:creationId xmlns:p14="http://schemas.microsoft.com/office/powerpoint/2010/main" val="165673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a:t>Demens brer seg utover alle </a:t>
            </a:r>
            <a:r>
              <a:rPr lang="nb-NO" dirty="0" err="1"/>
              <a:t>hdeler</a:t>
            </a:r>
            <a:r>
              <a:rPr lang="nb-NO" dirty="0"/>
              <a:t> av hjernen. </a:t>
            </a:r>
          </a:p>
          <a:p>
            <a:r>
              <a:rPr lang="nb-NO" dirty="0"/>
              <a:t>Demens er en dødelig sykdom. </a:t>
            </a:r>
          </a:p>
        </p:txBody>
      </p:sp>
      <p:sp>
        <p:nvSpPr>
          <p:cNvPr id="4" name="Plassholder for lysbildenummer 3"/>
          <p:cNvSpPr>
            <a:spLocks noGrp="1"/>
          </p:cNvSpPr>
          <p:nvPr>
            <p:ph type="sldNum" sz="quarter" idx="5"/>
          </p:nvPr>
        </p:nvSpPr>
        <p:spPr/>
        <p:txBody>
          <a:bodyPr/>
          <a:lstStyle/>
          <a:p>
            <a:fld id="{8764D2CA-CA6A-4FA9-96F4-E5E12A03AA89}" type="slidenum">
              <a:rPr lang="nb-NO" smtClean="0"/>
              <a:t>10</a:t>
            </a:fld>
            <a:endParaRPr lang="nb-NO"/>
          </a:p>
        </p:txBody>
      </p:sp>
    </p:spTree>
    <p:extLst>
      <p:ext uri="{BB962C8B-B14F-4D97-AF65-F5344CB8AC3E}">
        <p14:creationId xmlns:p14="http://schemas.microsoft.com/office/powerpoint/2010/main" val="2176379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Vanlig aldring </a:t>
            </a:r>
            <a:r>
              <a:rPr lang="nb-NO" dirty="0" err="1"/>
              <a:t>vs</a:t>
            </a:r>
            <a:r>
              <a:rPr lang="nb-NO" dirty="0"/>
              <a:t> å utvikle kognitiv svikt. </a:t>
            </a:r>
          </a:p>
          <a:p>
            <a:endParaRPr lang="nb-NO" dirty="0"/>
          </a:p>
          <a:p>
            <a:r>
              <a:rPr lang="nb-NO" dirty="0"/>
              <a:t>Det er vanlig at en får noe lengre responstid og dårligere arbeidsminne.  (huske nav, ,</a:t>
            </a:r>
            <a:r>
              <a:rPr lang="nb-NO" dirty="0" err="1"/>
              <a:t>nr</a:t>
            </a:r>
            <a:r>
              <a:rPr lang="nb-NO" dirty="0"/>
              <a:t>).  </a:t>
            </a:r>
          </a:p>
          <a:p>
            <a:endParaRPr lang="nb-NO" dirty="0"/>
          </a:p>
          <a:p>
            <a:r>
              <a:rPr lang="nb-NO" dirty="0"/>
              <a:t>Men når en ikke husker dagsinnholdet, hva man har gjort i løpet av dagen, hvem en for eksempel har vært sammen med, vet hvilket årstall da er det ikke normal aldring.</a:t>
            </a:r>
          </a:p>
          <a:p>
            <a:endParaRPr lang="nb-NO" dirty="0"/>
          </a:p>
          <a:p>
            <a:r>
              <a:rPr lang="nb-NO" dirty="0"/>
              <a:t>Gjentakelse ved å for eksempel spørre de samme </a:t>
            </a:r>
            <a:r>
              <a:rPr lang="nb-NO" dirty="0" err="1"/>
              <a:t>spørsmåelne</a:t>
            </a:r>
            <a:r>
              <a:rPr lang="nb-NO" dirty="0"/>
              <a:t>, orienteringsproblemer, pin-kode problematikk </a:t>
            </a:r>
          </a:p>
          <a:p>
            <a:endParaRPr lang="nb-NO" dirty="0"/>
          </a:p>
          <a:p>
            <a:r>
              <a:rPr lang="nb-NO" dirty="0"/>
              <a:t>De fleste med symptomer er velfungerende lengre etter de første symptomene. </a:t>
            </a:r>
          </a:p>
        </p:txBody>
      </p:sp>
      <p:sp>
        <p:nvSpPr>
          <p:cNvPr id="4" name="Plassholder for lysbildenummer 3"/>
          <p:cNvSpPr>
            <a:spLocks noGrp="1"/>
          </p:cNvSpPr>
          <p:nvPr>
            <p:ph type="sldNum" sz="quarter" idx="5"/>
          </p:nvPr>
        </p:nvSpPr>
        <p:spPr/>
        <p:txBody>
          <a:bodyPr/>
          <a:lstStyle/>
          <a:p>
            <a:fld id="{8764D2CA-CA6A-4FA9-96F4-E5E12A03AA89}" type="slidenum">
              <a:rPr lang="nb-NO" smtClean="0"/>
              <a:t>11</a:t>
            </a:fld>
            <a:endParaRPr lang="nb-NO"/>
          </a:p>
        </p:txBody>
      </p:sp>
    </p:spTree>
    <p:extLst>
      <p:ext uri="{BB962C8B-B14F-4D97-AF65-F5344CB8AC3E}">
        <p14:creationId xmlns:p14="http://schemas.microsoft.com/office/powerpoint/2010/main" val="53870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Tjenester til riktig tid, i riktig omfang</a:t>
            </a:r>
          </a:p>
        </p:txBody>
      </p:sp>
      <p:sp>
        <p:nvSpPr>
          <p:cNvPr id="4" name="Plassholder for lysbildenummer 3"/>
          <p:cNvSpPr>
            <a:spLocks noGrp="1"/>
          </p:cNvSpPr>
          <p:nvPr>
            <p:ph type="sldNum" sz="quarter" idx="5"/>
          </p:nvPr>
        </p:nvSpPr>
        <p:spPr/>
        <p:txBody>
          <a:bodyPr/>
          <a:lstStyle/>
          <a:p>
            <a:fld id="{8764D2CA-CA6A-4FA9-96F4-E5E12A03AA89}" type="slidenum">
              <a:rPr lang="nb-NO" smtClean="0"/>
              <a:t>12</a:t>
            </a:fld>
            <a:endParaRPr lang="nb-NO"/>
          </a:p>
        </p:txBody>
      </p:sp>
    </p:spTree>
    <p:extLst>
      <p:ext uri="{BB962C8B-B14F-4D97-AF65-F5344CB8AC3E}">
        <p14:creationId xmlns:p14="http://schemas.microsoft.com/office/powerpoint/2010/main" val="3751595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a:p>
            <a:r>
              <a:rPr lang="en-US" dirty="0"/>
              <a:t>Mange </a:t>
            </a:r>
            <a:r>
              <a:rPr lang="en-US" dirty="0" err="1"/>
              <a:t>vil</a:t>
            </a:r>
            <a:r>
              <a:rPr lang="en-US" dirty="0"/>
              <a:t> </a:t>
            </a:r>
            <a:r>
              <a:rPr lang="en-US" dirty="0" err="1"/>
              <a:t>få</a:t>
            </a:r>
            <a:r>
              <a:rPr lang="en-US" dirty="0"/>
              <a:t> </a:t>
            </a:r>
            <a:r>
              <a:rPr lang="en-US" dirty="0" err="1"/>
              <a:t>svekket</a:t>
            </a:r>
            <a:r>
              <a:rPr lang="en-US" dirty="0"/>
              <a:t> </a:t>
            </a:r>
            <a:r>
              <a:rPr lang="en-US" dirty="0" err="1"/>
              <a:t>hukommelse</a:t>
            </a:r>
            <a:r>
              <a:rPr lang="en-US" dirty="0"/>
              <a:t> </a:t>
            </a:r>
            <a:r>
              <a:rPr lang="en-US" dirty="0" err="1"/>
              <a:t>og</a:t>
            </a:r>
            <a:r>
              <a:rPr lang="en-US" dirty="0"/>
              <a:t> </a:t>
            </a:r>
            <a:r>
              <a:rPr lang="en-US" dirty="0" err="1"/>
              <a:t>problemer</a:t>
            </a:r>
            <a:r>
              <a:rPr lang="en-US" dirty="0"/>
              <a:t> med </a:t>
            </a:r>
            <a:r>
              <a:rPr lang="en-US" dirty="0" err="1"/>
              <a:t>tid</a:t>
            </a:r>
            <a:r>
              <a:rPr lang="en-US" dirty="0"/>
              <a:t>/</a:t>
            </a:r>
            <a:r>
              <a:rPr lang="en-US" dirty="0" err="1"/>
              <a:t>steds</a:t>
            </a:r>
            <a:r>
              <a:rPr lang="en-US" dirty="0"/>
              <a:t> </a:t>
            </a:r>
            <a:r>
              <a:rPr lang="en-US" dirty="0" err="1"/>
              <a:t>orientering</a:t>
            </a:r>
            <a:r>
              <a:rPr lang="en-US" dirty="0"/>
              <a:t>.</a:t>
            </a:r>
          </a:p>
          <a:p>
            <a:r>
              <a:rPr lang="en-US" dirty="0" err="1"/>
              <a:t>Vaskulær</a:t>
            </a:r>
            <a:r>
              <a:rPr lang="en-US" dirty="0"/>
              <a:t> </a:t>
            </a:r>
            <a:r>
              <a:rPr lang="en-US" dirty="0" err="1"/>
              <a:t>demens</a:t>
            </a:r>
            <a:r>
              <a:rPr lang="en-US" dirty="0"/>
              <a:t> </a:t>
            </a:r>
            <a:r>
              <a:rPr lang="en-US" dirty="0" err="1"/>
              <a:t>kan</a:t>
            </a:r>
            <a:r>
              <a:rPr lang="en-US" dirty="0"/>
              <a:t> </a:t>
            </a:r>
            <a:r>
              <a:rPr lang="en-US" dirty="0" err="1"/>
              <a:t>i</a:t>
            </a:r>
            <a:r>
              <a:rPr lang="en-US" dirty="0"/>
              <a:t> </a:t>
            </a:r>
            <a:r>
              <a:rPr lang="en-US" dirty="0" err="1"/>
              <a:t>enkelte</a:t>
            </a:r>
            <a:r>
              <a:rPr lang="en-US" dirty="0"/>
              <a:t> </a:t>
            </a:r>
            <a:r>
              <a:rPr lang="en-US" dirty="0" err="1"/>
              <a:t>tilfelle</a:t>
            </a:r>
            <a:r>
              <a:rPr lang="en-US" dirty="0"/>
              <a:t> </a:t>
            </a:r>
            <a:r>
              <a:rPr lang="en-US" dirty="0" err="1"/>
              <a:t>medisineres</a:t>
            </a:r>
            <a:r>
              <a:rPr lang="en-US" dirty="0"/>
              <a:t> </a:t>
            </a:r>
            <a:r>
              <a:rPr lang="en-US" dirty="0" err="1"/>
              <a:t>slik</a:t>
            </a:r>
            <a:r>
              <a:rPr lang="en-US" dirty="0"/>
              <a:t> at det </a:t>
            </a:r>
            <a:r>
              <a:rPr lang="en-US" dirty="0" err="1"/>
              <a:t>ikke</a:t>
            </a:r>
            <a:r>
              <a:rPr lang="en-US" dirty="0"/>
              <a:t> </a:t>
            </a:r>
            <a:r>
              <a:rPr lang="en-US" dirty="0" err="1"/>
              <a:t>progredierer</a:t>
            </a:r>
            <a:r>
              <a:rPr lang="en-US" dirty="0"/>
              <a:t> (</a:t>
            </a:r>
            <a:r>
              <a:rPr lang="en-US" dirty="0" err="1"/>
              <a:t>Høyt</a:t>
            </a:r>
            <a:r>
              <a:rPr lang="en-US" dirty="0"/>
              <a:t> BT).</a:t>
            </a:r>
            <a:endParaRPr lang="nb-NO" dirty="0"/>
          </a:p>
          <a:p>
            <a:endParaRPr lang="en-US" dirty="0">
              <a:cs typeface="Calibri"/>
            </a:endParaRPr>
          </a:p>
          <a:p>
            <a:endParaRPr lang="nb-NO" dirty="0"/>
          </a:p>
        </p:txBody>
      </p:sp>
      <p:sp>
        <p:nvSpPr>
          <p:cNvPr id="4" name="Plassholder for lysbildenummer 3"/>
          <p:cNvSpPr>
            <a:spLocks noGrp="1"/>
          </p:cNvSpPr>
          <p:nvPr>
            <p:ph type="sldNum" sz="quarter" idx="5"/>
          </p:nvPr>
        </p:nvSpPr>
        <p:spPr/>
        <p:txBody>
          <a:bodyPr/>
          <a:lstStyle/>
          <a:p>
            <a:fld id="{C3C3C596-322D-4040-900F-B370A2E7D102}" type="slidenum">
              <a:rPr lang="nb-NO" smtClean="0"/>
              <a:t>13</a:t>
            </a:fld>
            <a:endParaRPr lang="nb-NO"/>
          </a:p>
        </p:txBody>
      </p:sp>
    </p:spTree>
    <p:extLst>
      <p:ext uri="{BB962C8B-B14F-4D97-AF65-F5344CB8AC3E}">
        <p14:creationId xmlns:p14="http://schemas.microsoft.com/office/powerpoint/2010/main" val="3970703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nb-NO"/>
              <a:t>Klikk for å redigere tittelstil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11/2/2022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nb-NO"/>
              <a:t>Klikk på ikonet for å legge til et bilde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48A87A34-81AB-432B-8DAE-1953F412C126}" type="datetimeFigureOut">
              <a:rPr lang="en-US" dirty="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nb-NO"/>
              <a:t>Klikk for å redigere tittelstil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48A87A34-81AB-432B-8DAE-1953F412C126}" type="datetimeFigureOut">
              <a:rPr lang="en-US" dirty="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nb-NO"/>
              <a:t>Klikk for å redigere tittelstil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48A87A34-81AB-432B-8DAE-1953F412C126}" type="datetimeFigureOut">
              <a:rPr lang="en-US" dirty="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nb-NO"/>
              <a:t>Klikk for å redigere tittelstil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48A87A34-81AB-432B-8DAE-1953F412C126}" type="datetimeFigureOut">
              <a:rPr lang="en-US" dirty="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nb-NO"/>
              <a:t>Klikk for å redigere tittelstil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3" name="Date Placeholder 2"/>
          <p:cNvSpPr>
            <a:spLocks noGrp="1"/>
          </p:cNvSpPr>
          <p:nvPr>
            <p:ph type="dt" sz="half" idx="10"/>
          </p:nvPr>
        </p:nvSpPr>
        <p:spPr/>
        <p:txBody>
          <a:bodyPr/>
          <a:lstStyle/>
          <a:p>
            <a:fld id="{48A87A34-81AB-432B-8DAE-1953F412C126}" type="datetimeFigureOut">
              <a:rPr lang="en-US" dirty="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nb-NO"/>
              <a:t>Klikk for å redigere tittelstil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b-NO"/>
              <a:t>Klikk på ikonet for å legge til et bilde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b-NO"/>
              <a:t>Klikk på ikonet for å legge til et bilde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b-NO"/>
              <a:t>Klikk på ikonet for å legge til et bilde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3" name="Date Placeholder 2"/>
          <p:cNvSpPr>
            <a:spLocks noGrp="1"/>
          </p:cNvSpPr>
          <p:nvPr>
            <p:ph type="dt" sz="half" idx="10"/>
          </p:nvPr>
        </p:nvSpPr>
        <p:spPr/>
        <p:txBody>
          <a:bodyPr/>
          <a:lstStyle/>
          <a:p>
            <a:fld id="{48A87A34-81AB-432B-8DAE-1953F412C126}" type="datetimeFigureOut">
              <a:rPr lang="en-US" dirty="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nb-NO"/>
              <a:t>Klikk for å redigere tittelstil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48A87A34-81AB-432B-8DAE-1953F412C126}" type="datetimeFigureOut">
              <a:rPr lang="en-US" dirty="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nb-NO"/>
              <a:t>Klikk for å redigere tittelstil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141410" y="3073397"/>
            <a:ext cx="4878391" cy="271780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172200" y="3073397"/>
            <a:ext cx="4875210" cy="271780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48A87A34-81AB-432B-8DAE-1953F412C126}" type="datetimeFigureOut">
              <a:rPr lang="en-US" dirty="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48A87A34-81AB-432B-8DAE-1953F412C126}" type="datetimeFigureOut">
              <a:rPr lang="en-US" dirty="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0.jf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ldringoghelse.no/demens/fakta-om-demens/vaskulaer-deme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menskartet.n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hyperlink" Target="https://medium.com/helseaktuelt/hvorfor-skal-vi-utrede-demens-922e2d336f8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imeo.com/374724335?embedded=true&amp;source=vimeo_logo&amp;owner=469833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BE6EC4-1CEE-4411-9287-688A0CB9B800}"/>
              </a:ext>
            </a:extLst>
          </p:cNvPr>
          <p:cNvSpPr>
            <a:spLocks noGrp="1"/>
          </p:cNvSpPr>
          <p:nvPr>
            <p:ph type="ctrTitle"/>
          </p:nvPr>
        </p:nvSpPr>
        <p:spPr>
          <a:xfrm>
            <a:off x="4561490" y="2514600"/>
            <a:ext cx="6944710" cy="2262781"/>
          </a:xfrm>
        </p:spPr>
        <p:txBody>
          <a:bodyPr>
            <a:normAutofit/>
          </a:bodyPr>
          <a:lstStyle/>
          <a:p>
            <a:r>
              <a:rPr lang="en-US" sz="4400" dirty="0" err="1"/>
              <a:t>Foredrag</a:t>
            </a:r>
            <a:r>
              <a:rPr lang="en-US" sz="4400" dirty="0"/>
              <a:t> om </a:t>
            </a:r>
            <a:r>
              <a:rPr lang="en-US" sz="4400" dirty="0" err="1"/>
              <a:t>Demens</a:t>
            </a:r>
            <a:endParaRPr lang="nb-NO" sz="4400" dirty="0"/>
          </a:p>
        </p:txBody>
      </p:sp>
      <p:sp>
        <p:nvSpPr>
          <p:cNvPr id="3" name="Undertittel 2">
            <a:extLst>
              <a:ext uri="{FF2B5EF4-FFF2-40B4-BE49-F238E27FC236}">
                <a16:creationId xmlns:a16="http://schemas.microsoft.com/office/drawing/2014/main" id="{8C3E38AF-7A22-482D-9637-896E62DCCFB2}"/>
              </a:ext>
            </a:extLst>
          </p:cNvPr>
          <p:cNvSpPr>
            <a:spLocks noGrp="1"/>
          </p:cNvSpPr>
          <p:nvPr>
            <p:ph type="subTitle" idx="1"/>
          </p:nvPr>
        </p:nvSpPr>
        <p:spPr>
          <a:xfrm>
            <a:off x="4656083" y="4777379"/>
            <a:ext cx="6850117" cy="1126283"/>
          </a:xfrm>
        </p:spPr>
        <p:txBody>
          <a:bodyPr>
            <a:normAutofit/>
          </a:bodyPr>
          <a:lstStyle/>
          <a:p>
            <a:r>
              <a:rPr lang="en-US" dirty="0"/>
              <a:t>06.09.2022</a:t>
            </a:r>
          </a:p>
          <a:p>
            <a:r>
              <a:rPr lang="en-US" dirty="0"/>
              <a:t>v/Silje F Kristiansen 2020</a:t>
            </a:r>
          </a:p>
          <a:p>
            <a:endParaRPr lang="nb-NO" dirty="0"/>
          </a:p>
        </p:txBody>
      </p:sp>
      <p:pic>
        <p:nvPicPr>
          <p:cNvPr id="4" name="Plassholder for innhold 4" descr="Et bilde som inneholder utendørs, paraply, holder, regn&#10;&#10;Automatisk generert beskrivelse">
            <a:extLst>
              <a:ext uri="{FF2B5EF4-FFF2-40B4-BE49-F238E27FC236}">
                <a16:creationId xmlns:a16="http://schemas.microsoft.com/office/drawing/2014/main" id="{E5C35907-0810-4EEB-AAD6-7108233B970E}"/>
              </a:ext>
            </a:extLst>
          </p:cNvPr>
          <p:cNvPicPr>
            <a:picLocks noChangeAspect="1"/>
          </p:cNvPicPr>
          <p:nvPr/>
        </p:nvPicPr>
        <p:blipFill rotWithShape="1">
          <a:blip r:embed="rId2"/>
          <a:srcRect l="15722" r="12712"/>
          <a:stretch/>
        </p:blipFill>
        <p:spPr>
          <a:xfrm>
            <a:off x="-35917" y="9233"/>
            <a:ext cx="3681027" cy="6857990"/>
          </a:xfrm>
          <a:prstGeom prst="rect">
            <a:avLst/>
          </a:prstGeom>
        </p:spPr>
      </p:pic>
    </p:spTree>
    <p:extLst>
      <p:ext uri="{BB962C8B-B14F-4D97-AF65-F5344CB8AC3E}">
        <p14:creationId xmlns:p14="http://schemas.microsoft.com/office/powerpoint/2010/main" val="2945008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C3C50-15D0-4D32-961D-15F3468C169D}"/>
              </a:ext>
            </a:extLst>
          </p:cNvPr>
          <p:cNvSpPr>
            <a:spLocks noGrp="1"/>
          </p:cNvSpPr>
          <p:nvPr>
            <p:ph type="title"/>
          </p:nvPr>
        </p:nvSpPr>
        <p:spPr/>
        <p:txBody>
          <a:bodyPr/>
          <a:lstStyle/>
          <a:p>
            <a:r>
              <a:rPr lang="en-US" dirty="0" err="1">
                <a:cs typeface="Calibri Light"/>
              </a:rPr>
              <a:t>Hjerne</a:t>
            </a:r>
            <a:r>
              <a:rPr lang="en-US" dirty="0">
                <a:cs typeface="Calibri Light"/>
              </a:rPr>
              <a:t> med </a:t>
            </a:r>
            <a:r>
              <a:rPr lang="en-US" dirty="0" err="1">
                <a:cs typeface="Calibri Light"/>
              </a:rPr>
              <a:t>alzheimer</a:t>
            </a:r>
            <a:r>
              <a:rPr lang="en-US" dirty="0">
                <a:cs typeface="Calibri Light"/>
              </a:rPr>
              <a:t>, 7 </a:t>
            </a:r>
            <a:r>
              <a:rPr lang="en-US" dirty="0" err="1">
                <a:cs typeface="Calibri Light"/>
              </a:rPr>
              <a:t>års</a:t>
            </a:r>
            <a:r>
              <a:rPr lang="en-US" dirty="0">
                <a:cs typeface="Calibri Light"/>
              </a:rPr>
              <a:t> </a:t>
            </a:r>
            <a:r>
              <a:rPr lang="en-US" dirty="0" err="1">
                <a:cs typeface="Calibri Light"/>
              </a:rPr>
              <a:t>mellomrom</a:t>
            </a:r>
            <a:r>
              <a:rPr lang="en-US" dirty="0">
                <a:cs typeface="Calibri Light"/>
              </a:rPr>
              <a:t>.</a:t>
            </a:r>
          </a:p>
        </p:txBody>
      </p:sp>
      <p:pic>
        <p:nvPicPr>
          <p:cNvPr id="4" name="Picture 4">
            <a:extLst>
              <a:ext uri="{FF2B5EF4-FFF2-40B4-BE49-F238E27FC236}">
                <a16:creationId xmlns:a16="http://schemas.microsoft.com/office/drawing/2014/main" id="{47FCFC1C-DE30-4CD3-8EE9-C6E611A23494}"/>
              </a:ext>
            </a:extLst>
          </p:cNvPr>
          <p:cNvPicPr>
            <a:picLocks noGrp="1" noChangeAspect="1"/>
          </p:cNvPicPr>
          <p:nvPr>
            <p:ph idx="1"/>
          </p:nvPr>
        </p:nvPicPr>
        <p:blipFill>
          <a:blip r:embed="rId3"/>
          <a:stretch>
            <a:fillRect/>
          </a:stretch>
        </p:blipFill>
        <p:spPr>
          <a:xfrm>
            <a:off x="3190875" y="2620169"/>
            <a:ext cx="5810250" cy="2762250"/>
          </a:xfrm>
        </p:spPr>
      </p:pic>
    </p:spTree>
    <p:extLst>
      <p:ext uri="{BB962C8B-B14F-4D97-AF65-F5344CB8AC3E}">
        <p14:creationId xmlns:p14="http://schemas.microsoft.com/office/powerpoint/2010/main" val="2169242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01" name="Picture 2">
            <a:extLst>
              <a:ext uri="{FF2B5EF4-FFF2-40B4-BE49-F238E27FC236}">
                <a16:creationId xmlns:a16="http://schemas.microsoft.com/office/drawing/2014/main" id="{5FF7B57D-FF7B-48B3-9F60-9BCEEECF9E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2103" name="Group 2102">
            <a:extLst>
              <a:ext uri="{FF2B5EF4-FFF2-40B4-BE49-F238E27FC236}">
                <a16:creationId xmlns:a16="http://schemas.microsoft.com/office/drawing/2014/main" id="{EB95AFDF-FA7D-4311-9C65-6D507D92F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2104" name="Group 2103">
              <a:extLst>
                <a:ext uri="{FF2B5EF4-FFF2-40B4-BE49-F238E27FC236}">
                  <a16:creationId xmlns:a16="http://schemas.microsoft.com/office/drawing/2014/main" id="{9A5CCD98-20C1-4404-B788-FDA92F8A44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16" name="Rectangle 5">
                <a:extLst>
                  <a:ext uri="{FF2B5EF4-FFF2-40B4-BE49-F238E27FC236}">
                    <a16:creationId xmlns:a16="http://schemas.microsoft.com/office/drawing/2014/main" id="{C1424C76-B5C3-468E-86FA-8D9B269053D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117" name="Freeform 6">
                <a:extLst>
                  <a:ext uri="{FF2B5EF4-FFF2-40B4-BE49-F238E27FC236}">
                    <a16:creationId xmlns:a16="http://schemas.microsoft.com/office/drawing/2014/main" id="{B3922267-72C9-403B-A6DE-7D0A43D554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18" name="Freeform 7">
                <a:extLst>
                  <a:ext uri="{FF2B5EF4-FFF2-40B4-BE49-F238E27FC236}">
                    <a16:creationId xmlns:a16="http://schemas.microsoft.com/office/drawing/2014/main" id="{7276DB68-2E8D-4723-852B-7476DD38F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19" name="Freeform 8">
                <a:extLst>
                  <a:ext uri="{FF2B5EF4-FFF2-40B4-BE49-F238E27FC236}">
                    <a16:creationId xmlns:a16="http://schemas.microsoft.com/office/drawing/2014/main" id="{0A155711-4993-4D1E-89EA-A397C164F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0" name="Freeform 9">
                <a:extLst>
                  <a:ext uri="{FF2B5EF4-FFF2-40B4-BE49-F238E27FC236}">
                    <a16:creationId xmlns:a16="http://schemas.microsoft.com/office/drawing/2014/main" id="{2AB42136-2551-4CAA-857F-65FA3247B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1" name="Freeform 10">
                <a:extLst>
                  <a:ext uri="{FF2B5EF4-FFF2-40B4-BE49-F238E27FC236}">
                    <a16:creationId xmlns:a16="http://schemas.microsoft.com/office/drawing/2014/main" id="{7C2ADEA1-EA3E-4C0E-A28E-460092F7F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2" name="Freeform 11">
                <a:extLst>
                  <a:ext uri="{FF2B5EF4-FFF2-40B4-BE49-F238E27FC236}">
                    <a16:creationId xmlns:a16="http://schemas.microsoft.com/office/drawing/2014/main" id="{B04584B3-081C-4286-A840-AB5B16B10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3" name="Freeform 12">
                <a:extLst>
                  <a:ext uri="{FF2B5EF4-FFF2-40B4-BE49-F238E27FC236}">
                    <a16:creationId xmlns:a16="http://schemas.microsoft.com/office/drawing/2014/main" id="{3AB388FD-C246-4936-A041-E0413A132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4" name="Freeform 13">
                <a:extLst>
                  <a:ext uri="{FF2B5EF4-FFF2-40B4-BE49-F238E27FC236}">
                    <a16:creationId xmlns:a16="http://schemas.microsoft.com/office/drawing/2014/main" id="{57692343-2D12-4F57-836C-945D407B6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5" name="Freeform 14">
                <a:extLst>
                  <a:ext uri="{FF2B5EF4-FFF2-40B4-BE49-F238E27FC236}">
                    <a16:creationId xmlns:a16="http://schemas.microsoft.com/office/drawing/2014/main" id="{062EE710-0210-4840-8698-E0DF1C617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6" name="Freeform 15">
                <a:extLst>
                  <a:ext uri="{FF2B5EF4-FFF2-40B4-BE49-F238E27FC236}">
                    <a16:creationId xmlns:a16="http://schemas.microsoft.com/office/drawing/2014/main" id="{161892F4-6071-40CD-8E18-CDEE0C91B5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7" name="Line 16">
                <a:extLst>
                  <a:ext uri="{FF2B5EF4-FFF2-40B4-BE49-F238E27FC236}">
                    <a16:creationId xmlns:a16="http://schemas.microsoft.com/office/drawing/2014/main" id="{3E6BBE44-8D88-407D-B1C6-10C89DD6173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128" name="Freeform 17">
                <a:extLst>
                  <a:ext uri="{FF2B5EF4-FFF2-40B4-BE49-F238E27FC236}">
                    <a16:creationId xmlns:a16="http://schemas.microsoft.com/office/drawing/2014/main" id="{1E90AE6E-328E-4730-825C-B5130F5CF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9" name="Freeform 18">
                <a:extLst>
                  <a:ext uri="{FF2B5EF4-FFF2-40B4-BE49-F238E27FC236}">
                    <a16:creationId xmlns:a16="http://schemas.microsoft.com/office/drawing/2014/main" id="{24EC969F-6E4A-4163-ABDA-4674429A3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0" name="Freeform 19">
                <a:extLst>
                  <a:ext uri="{FF2B5EF4-FFF2-40B4-BE49-F238E27FC236}">
                    <a16:creationId xmlns:a16="http://schemas.microsoft.com/office/drawing/2014/main" id="{1B735C94-B049-42C6-9DEF-5DB70D58C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1" name="Freeform 20">
                <a:extLst>
                  <a:ext uri="{FF2B5EF4-FFF2-40B4-BE49-F238E27FC236}">
                    <a16:creationId xmlns:a16="http://schemas.microsoft.com/office/drawing/2014/main" id="{051C02E6-1954-478B-AEAE-BF8F36BE94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2" name="Rectangle 21">
                <a:extLst>
                  <a:ext uri="{FF2B5EF4-FFF2-40B4-BE49-F238E27FC236}">
                    <a16:creationId xmlns:a16="http://schemas.microsoft.com/office/drawing/2014/main" id="{6710B1C0-310A-48D0-B824-459D9AFC2FB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133" name="Freeform 22">
                <a:extLst>
                  <a:ext uri="{FF2B5EF4-FFF2-40B4-BE49-F238E27FC236}">
                    <a16:creationId xmlns:a16="http://schemas.microsoft.com/office/drawing/2014/main" id="{1204A606-D9A6-4DC6-9F0E-D516EA1EB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4" name="Freeform 23">
                <a:extLst>
                  <a:ext uri="{FF2B5EF4-FFF2-40B4-BE49-F238E27FC236}">
                    <a16:creationId xmlns:a16="http://schemas.microsoft.com/office/drawing/2014/main" id="{EE569555-0243-4979-A537-C9B4AFD5F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5" name="Freeform 24">
                <a:extLst>
                  <a:ext uri="{FF2B5EF4-FFF2-40B4-BE49-F238E27FC236}">
                    <a16:creationId xmlns:a16="http://schemas.microsoft.com/office/drawing/2014/main" id="{D52A977D-4993-48AF-A792-F2DE09639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6" name="Freeform 25">
                <a:extLst>
                  <a:ext uri="{FF2B5EF4-FFF2-40B4-BE49-F238E27FC236}">
                    <a16:creationId xmlns:a16="http://schemas.microsoft.com/office/drawing/2014/main" id="{93CFF2DC-E52E-4D99-97D5-B0D7B792E5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7" name="Freeform 26">
                <a:extLst>
                  <a:ext uri="{FF2B5EF4-FFF2-40B4-BE49-F238E27FC236}">
                    <a16:creationId xmlns:a16="http://schemas.microsoft.com/office/drawing/2014/main" id="{5E175372-AF09-42A7-B3D0-226C834891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8" name="Freeform 27">
                <a:extLst>
                  <a:ext uri="{FF2B5EF4-FFF2-40B4-BE49-F238E27FC236}">
                    <a16:creationId xmlns:a16="http://schemas.microsoft.com/office/drawing/2014/main" id="{ABF20BA9-F4B2-49EA-A573-578B18977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9" name="Freeform 28">
                <a:extLst>
                  <a:ext uri="{FF2B5EF4-FFF2-40B4-BE49-F238E27FC236}">
                    <a16:creationId xmlns:a16="http://schemas.microsoft.com/office/drawing/2014/main" id="{AA3A7A4B-C811-4E23-8BFD-5823A032D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40" name="Freeform 29">
                <a:extLst>
                  <a:ext uri="{FF2B5EF4-FFF2-40B4-BE49-F238E27FC236}">
                    <a16:creationId xmlns:a16="http://schemas.microsoft.com/office/drawing/2014/main" id="{47537781-F057-4B97-AD8F-12FE9BE59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41" name="Freeform 30">
                <a:extLst>
                  <a:ext uri="{FF2B5EF4-FFF2-40B4-BE49-F238E27FC236}">
                    <a16:creationId xmlns:a16="http://schemas.microsoft.com/office/drawing/2014/main" id="{078883C7-EB52-4BB7-A9A7-F8C046A83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42" name="Freeform 31">
                <a:extLst>
                  <a:ext uri="{FF2B5EF4-FFF2-40B4-BE49-F238E27FC236}">
                    <a16:creationId xmlns:a16="http://schemas.microsoft.com/office/drawing/2014/main" id="{63CCBBF8-5972-4ED3-AB5B-46DC425B1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2105" name="Group 2104">
              <a:extLst>
                <a:ext uri="{FF2B5EF4-FFF2-40B4-BE49-F238E27FC236}">
                  <a16:creationId xmlns:a16="http://schemas.microsoft.com/office/drawing/2014/main" id="{A8C19883-37FB-437C-A3AA-89AA6239D3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2106" name="Freeform 32">
                <a:extLst>
                  <a:ext uri="{FF2B5EF4-FFF2-40B4-BE49-F238E27FC236}">
                    <a16:creationId xmlns:a16="http://schemas.microsoft.com/office/drawing/2014/main" id="{AF1753DD-4CEF-45EC-B952-90EA8895D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07" name="Freeform 33">
                <a:extLst>
                  <a:ext uri="{FF2B5EF4-FFF2-40B4-BE49-F238E27FC236}">
                    <a16:creationId xmlns:a16="http://schemas.microsoft.com/office/drawing/2014/main" id="{5B9356DB-C1BE-4D76-8FA7-4FBAA12D1D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08" name="Freeform 34">
                <a:extLst>
                  <a:ext uri="{FF2B5EF4-FFF2-40B4-BE49-F238E27FC236}">
                    <a16:creationId xmlns:a16="http://schemas.microsoft.com/office/drawing/2014/main" id="{C4F59561-572D-42BA-A6FD-F3AFA1A394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09" name="Freeform 35">
                <a:extLst>
                  <a:ext uri="{FF2B5EF4-FFF2-40B4-BE49-F238E27FC236}">
                    <a16:creationId xmlns:a16="http://schemas.microsoft.com/office/drawing/2014/main" id="{BB7A51A1-D509-4494-BAE2-1B96CAD4D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10" name="Freeform 36">
                <a:extLst>
                  <a:ext uri="{FF2B5EF4-FFF2-40B4-BE49-F238E27FC236}">
                    <a16:creationId xmlns:a16="http://schemas.microsoft.com/office/drawing/2014/main" id="{D3FE0B5A-55DE-4E56-8E9B-B92D1DB9A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11" name="Freeform 37">
                <a:extLst>
                  <a:ext uri="{FF2B5EF4-FFF2-40B4-BE49-F238E27FC236}">
                    <a16:creationId xmlns:a16="http://schemas.microsoft.com/office/drawing/2014/main" id="{F125661C-3A0E-4B6E-B2AB-1B08C8925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12" name="Freeform 38">
                <a:extLst>
                  <a:ext uri="{FF2B5EF4-FFF2-40B4-BE49-F238E27FC236}">
                    <a16:creationId xmlns:a16="http://schemas.microsoft.com/office/drawing/2014/main" id="{39304006-EE77-438A-A0D1-537322356C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13" name="Freeform 39">
                <a:extLst>
                  <a:ext uri="{FF2B5EF4-FFF2-40B4-BE49-F238E27FC236}">
                    <a16:creationId xmlns:a16="http://schemas.microsoft.com/office/drawing/2014/main" id="{C6031DEB-4109-4049-82CF-DD06483A2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14" name="Freeform 40">
                <a:extLst>
                  <a:ext uri="{FF2B5EF4-FFF2-40B4-BE49-F238E27FC236}">
                    <a16:creationId xmlns:a16="http://schemas.microsoft.com/office/drawing/2014/main" id="{65FC2657-18D6-4490-88D6-32E6B1C6FB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15" name="Rectangle 41">
                <a:extLst>
                  <a:ext uri="{FF2B5EF4-FFF2-40B4-BE49-F238E27FC236}">
                    <a16:creationId xmlns:a16="http://schemas.microsoft.com/office/drawing/2014/main" id="{20BEA03B-3EAD-4FA2-BC9D-25A14D635CF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2144" name="Rectangle 2143">
            <a:extLst>
              <a:ext uri="{FF2B5EF4-FFF2-40B4-BE49-F238E27FC236}">
                <a16:creationId xmlns:a16="http://schemas.microsoft.com/office/drawing/2014/main" id="{046B922C-5BA7-4973-B12F-71A509E4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2146" name="Group 2145">
            <a:extLst>
              <a:ext uri="{FF2B5EF4-FFF2-40B4-BE49-F238E27FC236}">
                <a16:creationId xmlns:a16="http://schemas.microsoft.com/office/drawing/2014/main" id="{96D34D8D-9EE9-4659-8C22-7551A95F9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2147" name="Group 2146">
              <a:extLst>
                <a:ext uri="{FF2B5EF4-FFF2-40B4-BE49-F238E27FC236}">
                  <a16:creationId xmlns:a16="http://schemas.microsoft.com/office/drawing/2014/main" id="{3CA93C16-1147-4EB3-B4E7-3C43102494D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159" name="Rectangle 5">
                <a:extLst>
                  <a:ext uri="{FF2B5EF4-FFF2-40B4-BE49-F238E27FC236}">
                    <a16:creationId xmlns:a16="http://schemas.microsoft.com/office/drawing/2014/main" id="{C4779968-92AF-4B85-8C27-EBBFE1D6990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160" name="Freeform 6">
                <a:extLst>
                  <a:ext uri="{FF2B5EF4-FFF2-40B4-BE49-F238E27FC236}">
                    <a16:creationId xmlns:a16="http://schemas.microsoft.com/office/drawing/2014/main" id="{2C43E18D-7024-4F17-A664-E23BFBC12B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1" name="Freeform 7">
                <a:extLst>
                  <a:ext uri="{FF2B5EF4-FFF2-40B4-BE49-F238E27FC236}">
                    <a16:creationId xmlns:a16="http://schemas.microsoft.com/office/drawing/2014/main" id="{CA2ACEBA-081B-4B0B-AFB1-C596B834FD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2" name="Freeform 8">
                <a:extLst>
                  <a:ext uri="{FF2B5EF4-FFF2-40B4-BE49-F238E27FC236}">
                    <a16:creationId xmlns:a16="http://schemas.microsoft.com/office/drawing/2014/main" id="{2AFBB163-514B-493A-983F-8BE96848F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3" name="Freeform 9">
                <a:extLst>
                  <a:ext uri="{FF2B5EF4-FFF2-40B4-BE49-F238E27FC236}">
                    <a16:creationId xmlns:a16="http://schemas.microsoft.com/office/drawing/2014/main" id="{7720326C-7DB1-4745-9015-3FA6990855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4" name="Freeform 10">
                <a:extLst>
                  <a:ext uri="{FF2B5EF4-FFF2-40B4-BE49-F238E27FC236}">
                    <a16:creationId xmlns:a16="http://schemas.microsoft.com/office/drawing/2014/main" id="{01D5FBDC-A284-440B-8D5F-84287B0A2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5" name="Freeform 11">
                <a:extLst>
                  <a:ext uri="{FF2B5EF4-FFF2-40B4-BE49-F238E27FC236}">
                    <a16:creationId xmlns:a16="http://schemas.microsoft.com/office/drawing/2014/main" id="{517CE611-1CB0-442B-8998-98487209B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6" name="Freeform 12">
                <a:extLst>
                  <a:ext uri="{FF2B5EF4-FFF2-40B4-BE49-F238E27FC236}">
                    <a16:creationId xmlns:a16="http://schemas.microsoft.com/office/drawing/2014/main" id="{EF0F0E46-9222-4FCF-A79E-9B4953C6F0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7" name="Freeform 13">
                <a:extLst>
                  <a:ext uri="{FF2B5EF4-FFF2-40B4-BE49-F238E27FC236}">
                    <a16:creationId xmlns:a16="http://schemas.microsoft.com/office/drawing/2014/main" id="{371A87C3-0804-4AB9-8EAD-FBFF597ED8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8" name="Freeform 14">
                <a:extLst>
                  <a:ext uri="{FF2B5EF4-FFF2-40B4-BE49-F238E27FC236}">
                    <a16:creationId xmlns:a16="http://schemas.microsoft.com/office/drawing/2014/main" id="{89F39433-8BC3-48D6-B705-F951DBD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9" name="Freeform 15">
                <a:extLst>
                  <a:ext uri="{FF2B5EF4-FFF2-40B4-BE49-F238E27FC236}">
                    <a16:creationId xmlns:a16="http://schemas.microsoft.com/office/drawing/2014/main" id="{AE671C9D-E91C-4143-A422-273B2F53F6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70" name="Line 16">
                <a:extLst>
                  <a:ext uri="{FF2B5EF4-FFF2-40B4-BE49-F238E27FC236}">
                    <a16:creationId xmlns:a16="http://schemas.microsoft.com/office/drawing/2014/main" id="{83A72EA3-8833-41C6-9333-6A04C1C08DF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171" name="Freeform 17">
                <a:extLst>
                  <a:ext uri="{FF2B5EF4-FFF2-40B4-BE49-F238E27FC236}">
                    <a16:creationId xmlns:a16="http://schemas.microsoft.com/office/drawing/2014/main" id="{2C0D7AAB-DC9C-4B37-A50E-A7185DE92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72" name="Freeform 18">
                <a:extLst>
                  <a:ext uri="{FF2B5EF4-FFF2-40B4-BE49-F238E27FC236}">
                    <a16:creationId xmlns:a16="http://schemas.microsoft.com/office/drawing/2014/main" id="{6E7D9D6B-3455-4363-934B-FA2D6829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73" name="Freeform 19">
                <a:extLst>
                  <a:ext uri="{FF2B5EF4-FFF2-40B4-BE49-F238E27FC236}">
                    <a16:creationId xmlns:a16="http://schemas.microsoft.com/office/drawing/2014/main" id="{FFFFCA54-2217-4DAE-B791-4A6CA7DE0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74" name="Freeform 20">
                <a:extLst>
                  <a:ext uri="{FF2B5EF4-FFF2-40B4-BE49-F238E27FC236}">
                    <a16:creationId xmlns:a16="http://schemas.microsoft.com/office/drawing/2014/main" id="{BAE43BA5-C104-4FBB-B1C6-C210D3CC53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75" name="Rectangle 21">
                <a:extLst>
                  <a:ext uri="{FF2B5EF4-FFF2-40B4-BE49-F238E27FC236}">
                    <a16:creationId xmlns:a16="http://schemas.microsoft.com/office/drawing/2014/main" id="{3BDB2330-DF01-460D-83FB-00C37965CD5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176" name="Freeform 22">
                <a:extLst>
                  <a:ext uri="{FF2B5EF4-FFF2-40B4-BE49-F238E27FC236}">
                    <a16:creationId xmlns:a16="http://schemas.microsoft.com/office/drawing/2014/main" id="{51261093-9B7F-4406-B2F8-0F5BE7676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77" name="Freeform 23">
                <a:extLst>
                  <a:ext uri="{FF2B5EF4-FFF2-40B4-BE49-F238E27FC236}">
                    <a16:creationId xmlns:a16="http://schemas.microsoft.com/office/drawing/2014/main" id="{9971E195-2AB6-4CB6-9BD7-A8407B5C80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78" name="Freeform 24">
                <a:extLst>
                  <a:ext uri="{FF2B5EF4-FFF2-40B4-BE49-F238E27FC236}">
                    <a16:creationId xmlns:a16="http://schemas.microsoft.com/office/drawing/2014/main" id="{A3D843E7-8A86-4676-9C98-DECE0DFF6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79" name="Freeform 25">
                <a:extLst>
                  <a:ext uri="{FF2B5EF4-FFF2-40B4-BE49-F238E27FC236}">
                    <a16:creationId xmlns:a16="http://schemas.microsoft.com/office/drawing/2014/main" id="{FAF42817-AB3E-40FA-997F-EAC1411F46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80" name="Freeform 26">
                <a:extLst>
                  <a:ext uri="{FF2B5EF4-FFF2-40B4-BE49-F238E27FC236}">
                    <a16:creationId xmlns:a16="http://schemas.microsoft.com/office/drawing/2014/main" id="{50ED3298-A6DC-4825-93B1-68DB8CB62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81" name="Freeform 27">
                <a:extLst>
                  <a:ext uri="{FF2B5EF4-FFF2-40B4-BE49-F238E27FC236}">
                    <a16:creationId xmlns:a16="http://schemas.microsoft.com/office/drawing/2014/main" id="{2B951778-3B6B-4BB9-9D89-2ED650C820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82" name="Freeform 28">
                <a:extLst>
                  <a:ext uri="{FF2B5EF4-FFF2-40B4-BE49-F238E27FC236}">
                    <a16:creationId xmlns:a16="http://schemas.microsoft.com/office/drawing/2014/main" id="{8F3ED9A8-A83F-463A-8C2E-E83977D9A9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83" name="Freeform 29">
                <a:extLst>
                  <a:ext uri="{FF2B5EF4-FFF2-40B4-BE49-F238E27FC236}">
                    <a16:creationId xmlns:a16="http://schemas.microsoft.com/office/drawing/2014/main" id="{9A0C113E-781D-4083-86C0-EC936092D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84" name="Freeform 30">
                <a:extLst>
                  <a:ext uri="{FF2B5EF4-FFF2-40B4-BE49-F238E27FC236}">
                    <a16:creationId xmlns:a16="http://schemas.microsoft.com/office/drawing/2014/main" id="{B63D60EF-1E99-4D4C-BF11-AAF8ABEB86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85" name="Freeform 31">
                <a:extLst>
                  <a:ext uri="{FF2B5EF4-FFF2-40B4-BE49-F238E27FC236}">
                    <a16:creationId xmlns:a16="http://schemas.microsoft.com/office/drawing/2014/main" id="{50403E41-7079-49EA-8D0B-4F678552D9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2148" name="Group 2147">
              <a:extLst>
                <a:ext uri="{FF2B5EF4-FFF2-40B4-BE49-F238E27FC236}">
                  <a16:creationId xmlns:a16="http://schemas.microsoft.com/office/drawing/2014/main" id="{E3B2C458-4D37-49A0-A94E-D516E05C3CC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2149" name="Freeform 32">
                <a:extLst>
                  <a:ext uri="{FF2B5EF4-FFF2-40B4-BE49-F238E27FC236}">
                    <a16:creationId xmlns:a16="http://schemas.microsoft.com/office/drawing/2014/main" id="{C1B10016-E0C4-4526-A466-9911541D2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50" name="Freeform 33">
                <a:extLst>
                  <a:ext uri="{FF2B5EF4-FFF2-40B4-BE49-F238E27FC236}">
                    <a16:creationId xmlns:a16="http://schemas.microsoft.com/office/drawing/2014/main" id="{D574C3F0-FC2B-43A3-94B2-75D305FBF7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51" name="Freeform 34">
                <a:extLst>
                  <a:ext uri="{FF2B5EF4-FFF2-40B4-BE49-F238E27FC236}">
                    <a16:creationId xmlns:a16="http://schemas.microsoft.com/office/drawing/2014/main" id="{D92A5F66-F404-433B-BDBE-5E0DFF40D6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52" name="Freeform 35">
                <a:extLst>
                  <a:ext uri="{FF2B5EF4-FFF2-40B4-BE49-F238E27FC236}">
                    <a16:creationId xmlns:a16="http://schemas.microsoft.com/office/drawing/2014/main" id="{0A0BDF81-64CC-431D-81B1-A21938C05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53" name="Freeform 36">
                <a:extLst>
                  <a:ext uri="{FF2B5EF4-FFF2-40B4-BE49-F238E27FC236}">
                    <a16:creationId xmlns:a16="http://schemas.microsoft.com/office/drawing/2014/main" id="{42871530-50EC-42C2-879A-AE8154DADC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54" name="Freeform 37">
                <a:extLst>
                  <a:ext uri="{FF2B5EF4-FFF2-40B4-BE49-F238E27FC236}">
                    <a16:creationId xmlns:a16="http://schemas.microsoft.com/office/drawing/2014/main" id="{53AF2F2A-B148-4906-B90D-6E2223978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55" name="Freeform 38">
                <a:extLst>
                  <a:ext uri="{FF2B5EF4-FFF2-40B4-BE49-F238E27FC236}">
                    <a16:creationId xmlns:a16="http://schemas.microsoft.com/office/drawing/2014/main" id="{9A79EAA4-6F5D-4A2C-B688-CD29C2217C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56" name="Freeform 39">
                <a:extLst>
                  <a:ext uri="{FF2B5EF4-FFF2-40B4-BE49-F238E27FC236}">
                    <a16:creationId xmlns:a16="http://schemas.microsoft.com/office/drawing/2014/main" id="{B9CE5833-22CF-4408-9338-4B7749FEA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57" name="Freeform 40">
                <a:extLst>
                  <a:ext uri="{FF2B5EF4-FFF2-40B4-BE49-F238E27FC236}">
                    <a16:creationId xmlns:a16="http://schemas.microsoft.com/office/drawing/2014/main" id="{316A985A-7ADD-4BEE-A7B6-E5B49E1839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58" name="Rectangle 41">
                <a:extLst>
                  <a:ext uri="{FF2B5EF4-FFF2-40B4-BE49-F238E27FC236}">
                    <a16:creationId xmlns:a16="http://schemas.microsoft.com/office/drawing/2014/main" id="{352CFA3F-5CFE-412E-9196-C966F34579D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pic>
        <p:nvPicPr>
          <p:cNvPr id="2187" name="Picture 2">
            <a:extLst>
              <a:ext uri="{FF2B5EF4-FFF2-40B4-BE49-F238E27FC236}">
                <a16:creationId xmlns:a16="http://schemas.microsoft.com/office/drawing/2014/main" id="{2FB01CCF-839B-4126-9BF9-132C64D8A1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232A2942-FD18-43E2-8556-67F32FC9D242}"/>
              </a:ext>
            </a:extLst>
          </p:cNvPr>
          <p:cNvSpPr>
            <a:spLocks noGrp="1"/>
          </p:cNvSpPr>
          <p:nvPr>
            <p:ph type="title"/>
          </p:nvPr>
        </p:nvSpPr>
        <p:spPr>
          <a:xfrm>
            <a:off x="5128643" y="618518"/>
            <a:ext cx="6188402" cy="1478570"/>
          </a:xfrm>
        </p:spPr>
        <p:txBody>
          <a:bodyPr vert="horz" lIns="91440" tIns="45720" rIns="91440" bIns="45720" rtlCol="0" anchor="ctr">
            <a:normAutofit/>
          </a:bodyPr>
          <a:lstStyle/>
          <a:p>
            <a:r>
              <a:rPr lang="en-US" sz="3600">
                <a:solidFill>
                  <a:srgbClr val="FFFFFF"/>
                </a:solidFill>
              </a:rPr>
              <a:t>Mild Kognitiv svikt</a:t>
            </a:r>
            <a:br>
              <a:rPr lang="en-US" sz="3600">
                <a:solidFill>
                  <a:srgbClr val="FFFFFF"/>
                </a:solidFill>
              </a:rPr>
            </a:br>
            <a:endParaRPr lang="en-US" sz="3600">
              <a:solidFill>
                <a:srgbClr val="FFFFFF"/>
              </a:solidFill>
            </a:endParaRPr>
          </a:p>
        </p:txBody>
      </p:sp>
      <p:sp useBgFill="1">
        <p:nvSpPr>
          <p:cNvPr id="2189" name="Round Diagonal Corner Rectangle 6">
            <a:extLst>
              <a:ext uri="{FF2B5EF4-FFF2-40B4-BE49-F238E27FC236}">
                <a16:creationId xmlns:a16="http://schemas.microsoft.com/office/drawing/2014/main" id="{F2B1468C-8227-4785-8776-7BDBDDF08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lassholder for bilde 7" descr="Et bilde som inneholder tekst, transport&#10;&#10;Automatisk generert beskrivelse">
            <a:extLst>
              <a:ext uri="{FF2B5EF4-FFF2-40B4-BE49-F238E27FC236}">
                <a16:creationId xmlns:a16="http://schemas.microsoft.com/office/drawing/2014/main" id="{33E440CB-7BDF-491E-9CF3-0AD1029EDBC4}"/>
              </a:ext>
            </a:extLst>
          </p:cNvPr>
          <p:cNvPicPr>
            <a:picLocks noGrp="1" noChangeAspect="1"/>
          </p:cNvPicPr>
          <p:nvPr>
            <p:ph type="pic" idx="1"/>
          </p:nvPr>
        </p:nvPicPr>
        <p:blipFill>
          <a:blip r:embed="rId4"/>
          <a:srcRect l="2758" r="2758"/>
          <a:stretch>
            <a:fillRect/>
          </a:stretch>
        </p:blipFill>
        <p:spPr>
          <a:xfrm>
            <a:off x="1126617" y="1180575"/>
            <a:ext cx="3178638" cy="4491389"/>
          </a:xfrm>
          <a:prstGeom prst="rect">
            <a:avLst/>
          </a:prstGeom>
        </p:spPr>
      </p:pic>
      <p:sp>
        <p:nvSpPr>
          <p:cNvPr id="4" name="Plassholder for tekst 3">
            <a:extLst>
              <a:ext uri="{FF2B5EF4-FFF2-40B4-BE49-F238E27FC236}">
                <a16:creationId xmlns:a16="http://schemas.microsoft.com/office/drawing/2014/main" id="{A772E567-6711-47A3-8EA8-635C00828B8F}"/>
              </a:ext>
            </a:extLst>
          </p:cNvPr>
          <p:cNvSpPr>
            <a:spLocks noGrp="1"/>
          </p:cNvSpPr>
          <p:nvPr>
            <p:ph type="body" sz="half" idx="2"/>
          </p:nvPr>
        </p:nvSpPr>
        <p:spPr>
          <a:xfrm>
            <a:off x="5128643" y="2249487"/>
            <a:ext cx="6188402" cy="3541714"/>
          </a:xfrm>
        </p:spPr>
        <p:txBody>
          <a:bodyPr vert="horz" lIns="91440" tIns="45720" rIns="91440" bIns="45720" rtlCol="0">
            <a:normAutofit/>
          </a:bodyPr>
          <a:lstStyle/>
          <a:p>
            <a:pPr indent="-228600">
              <a:buFont typeface="Arial" panose="020B0604020202020204" pitchFamily="34" charset="0"/>
              <a:buChar char="•"/>
            </a:pPr>
            <a:r>
              <a:rPr lang="en-US" dirty="0">
                <a:solidFill>
                  <a:srgbClr val="FFFFFF"/>
                </a:solidFill>
              </a:rPr>
              <a:t>Kan </a:t>
            </a:r>
            <a:r>
              <a:rPr lang="en-US" dirty="0" err="1">
                <a:solidFill>
                  <a:srgbClr val="FFFFFF"/>
                </a:solidFill>
              </a:rPr>
              <a:t>være</a:t>
            </a:r>
            <a:r>
              <a:rPr lang="en-US" dirty="0">
                <a:solidFill>
                  <a:srgbClr val="FFFFFF"/>
                </a:solidFill>
              </a:rPr>
              <a:t> et </a:t>
            </a:r>
            <a:r>
              <a:rPr lang="en-US" dirty="0" err="1">
                <a:solidFill>
                  <a:srgbClr val="FFFFFF"/>
                </a:solidFill>
              </a:rPr>
              <a:t>begynnende</a:t>
            </a:r>
            <a:r>
              <a:rPr lang="en-US" dirty="0">
                <a:solidFill>
                  <a:srgbClr val="FFFFFF"/>
                </a:solidFill>
              </a:rPr>
              <a:t> symptom </a:t>
            </a:r>
            <a:r>
              <a:rPr lang="en-US" dirty="0" err="1">
                <a:solidFill>
                  <a:srgbClr val="FFFFFF"/>
                </a:solidFill>
              </a:rPr>
              <a:t>på</a:t>
            </a:r>
            <a:r>
              <a:rPr lang="en-US" dirty="0">
                <a:solidFill>
                  <a:srgbClr val="FFFFFF"/>
                </a:solidFill>
              </a:rPr>
              <a:t> </a:t>
            </a:r>
            <a:r>
              <a:rPr lang="en-US" dirty="0" err="1">
                <a:solidFill>
                  <a:srgbClr val="FFFFFF"/>
                </a:solidFill>
              </a:rPr>
              <a:t>en</a:t>
            </a:r>
            <a:r>
              <a:rPr lang="en-US" dirty="0">
                <a:solidFill>
                  <a:srgbClr val="FFFFFF"/>
                </a:solidFill>
              </a:rPr>
              <a:t> </a:t>
            </a:r>
            <a:r>
              <a:rPr lang="en-US" dirty="0" err="1">
                <a:solidFill>
                  <a:srgbClr val="FFFFFF"/>
                </a:solidFill>
              </a:rPr>
              <a:t>demensutvikling</a:t>
            </a:r>
            <a:endParaRPr lang="en-US" dirty="0">
              <a:solidFill>
                <a:srgbClr val="FFFFFF"/>
              </a:solidFill>
            </a:endParaRPr>
          </a:p>
          <a:p>
            <a:pPr indent="-228600">
              <a:buFont typeface="Arial" panose="020B0604020202020204" pitchFamily="34" charset="0"/>
              <a:buChar char="•"/>
            </a:pPr>
            <a:r>
              <a:rPr lang="en-US" dirty="0" err="1">
                <a:solidFill>
                  <a:srgbClr val="FFFFFF"/>
                </a:solidFill>
              </a:rPr>
              <a:t>Personen</a:t>
            </a:r>
            <a:r>
              <a:rPr lang="en-US" dirty="0">
                <a:solidFill>
                  <a:srgbClr val="FFFFFF"/>
                </a:solidFill>
              </a:rPr>
              <a:t> </a:t>
            </a:r>
            <a:r>
              <a:rPr lang="en-US" dirty="0" err="1">
                <a:solidFill>
                  <a:srgbClr val="FFFFFF"/>
                </a:solidFill>
              </a:rPr>
              <a:t>fungerer</a:t>
            </a:r>
            <a:r>
              <a:rPr lang="en-US" dirty="0">
                <a:solidFill>
                  <a:srgbClr val="FFFFFF"/>
                </a:solidFill>
              </a:rPr>
              <a:t> </a:t>
            </a:r>
            <a:r>
              <a:rPr lang="en-US" dirty="0" err="1">
                <a:solidFill>
                  <a:srgbClr val="FFFFFF"/>
                </a:solidFill>
              </a:rPr>
              <a:t>normalt</a:t>
            </a:r>
            <a:r>
              <a:rPr lang="en-US" dirty="0">
                <a:solidFill>
                  <a:srgbClr val="FFFFFF"/>
                </a:solidFill>
              </a:rPr>
              <a:t> </a:t>
            </a:r>
            <a:r>
              <a:rPr lang="en-US" dirty="0" err="1">
                <a:solidFill>
                  <a:srgbClr val="FFFFFF"/>
                </a:solidFill>
              </a:rPr>
              <a:t>i</a:t>
            </a:r>
            <a:r>
              <a:rPr lang="en-US" dirty="0">
                <a:solidFill>
                  <a:srgbClr val="FFFFFF"/>
                </a:solidFill>
              </a:rPr>
              <a:t> </a:t>
            </a:r>
            <a:r>
              <a:rPr lang="en-US" dirty="0" err="1">
                <a:solidFill>
                  <a:srgbClr val="FFFFFF"/>
                </a:solidFill>
              </a:rPr>
              <a:t>dagliglivet</a:t>
            </a:r>
            <a:r>
              <a:rPr lang="en-US" dirty="0">
                <a:solidFill>
                  <a:srgbClr val="FFFFFF"/>
                </a:solidFill>
              </a:rPr>
              <a:t>, </a:t>
            </a:r>
            <a:r>
              <a:rPr lang="en-US" dirty="0" err="1">
                <a:solidFill>
                  <a:srgbClr val="FFFFFF"/>
                </a:solidFill>
              </a:rPr>
              <a:t>og</a:t>
            </a:r>
            <a:r>
              <a:rPr lang="en-US" dirty="0">
                <a:solidFill>
                  <a:srgbClr val="FFFFFF"/>
                </a:solidFill>
              </a:rPr>
              <a:t> </a:t>
            </a:r>
            <a:r>
              <a:rPr lang="en-US" dirty="0" err="1">
                <a:solidFill>
                  <a:srgbClr val="FFFFFF"/>
                </a:solidFill>
              </a:rPr>
              <a:t>vil</a:t>
            </a:r>
            <a:r>
              <a:rPr lang="en-US" dirty="0">
                <a:solidFill>
                  <a:srgbClr val="FFFFFF"/>
                </a:solidFill>
              </a:rPr>
              <a:t> </a:t>
            </a:r>
            <a:r>
              <a:rPr lang="en-US" dirty="0" err="1">
                <a:solidFill>
                  <a:srgbClr val="FFFFFF"/>
                </a:solidFill>
              </a:rPr>
              <a:t>klare</a:t>
            </a:r>
            <a:r>
              <a:rPr lang="en-US" dirty="0">
                <a:solidFill>
                  <a:srgbClr val="FFFFFF"/>
                </a:solidFill>
              </a:rPr>
              <a:t> seg </a:t>
            </a:r>
            <a:r>
              <a:rPr lang="en-US" dirty="0" err="1">
                <a:solidFill>
                  <a:srgbClr val="FFFFFF"/>
                </a:solidFill>
              </a:rPr>
              <a:t>lenge</a:t>
            </a:r>
            <a:r>
              <a:rPr lang="en-US" dirty="0">
                <a:solidFill>
                  <a:srgbClr val="FFFFFF"/>
                </a:solidFill>
              </a:rPr>
              <a:t> </a:t>
            </a:r>
            <a:r>
              <a:rPr lang="en-US" dirty="0" err="1">
                <a:solidFill>
                  <a:srgbClr val="FFFFFF"/>
                </a:solidFill>
              </a:rPr>
              <a:t>hjemme</a:t>
            </a:r>
            <a:r>
              <a:rPr lang="en-US" dirty="0">
                <a:solidFill>
                  <a:srgbClr val="FFFFFF"/>
                </a:solidFill>
              </a:rPr>
              <a:t>. </a:t>
            </a:r>
          </a:p>
          <a:p>
            <a:pPr indent="-228600">
              <a:buFont typeface="Arial" panose="020B0604020202020204" pitchFamily="34" charset="0"/>
              <a:buChar char="•"/>
            </a:pPr>
            <a:r>
              <a:rPr lang="en-US" dirty="0">
                <a:solidFill>
                  <a:srgbClr val="FFFFFF"/>
                </a:solidFill>
              </a:rPr>
              <a:t>Ca 50%  </a:t>
            </a:r>
            <a:r>
              <a:rPr lang="en-US" dirty="0" err="1">
                <a:solidFill>
                  <a:srgbClr val="FFFFFF"/>
                </a:solidFill>
              </a:rPr>
              <a:t>utvikler</a:t>
            </a:r>
            <a:r>
              <a:rPr lang="en-US" dirty="0">
                <a:solidFill>
                  <a:srgbClr val="FFFFFF"/>
                </a:solidFill>
              </a:rPr>
              <a:t> seg </a:t>
            </a:r>
            <a:r>
              <a:rPr lang="en-US" dirty="0" err="1">
                <a:solidFill>
                  <a:srgbClr val="FFFFFF"/>
                </a:solidFill>
              </a:rPr>
              <a:t>til</a:t>
            </a:r>
            <a:r>
              <a:rPr lang="en-US" dirty="0">
                <a:solidFill>
                  <a:srgbClr val="FFFFFF"/>
                </a:solidFill>
              </a:rPr>
              <a:t> </a:t>
            </a:r>
            <a:r>
              <a:rPr lang="en-US" dirty="0" err="1">
                <a:solidFill>
                  <a:srgbClr val="FFFFFF"/>
                </a:solidFill>
              </a:rPr>
              <a:t>demens</a:t>
            </a:r>
            <a:r>
              <a:rPr lang="en-US" dirty="0">
                <a:solidFill>
                  <a:srgbClr val="FFFFFF"/>
                </a:solidFill>
              </a:rPr>
              <a:t>.</a:t>
            </a:r>
          </a:p>
          <a:p>
            <a:pPr indent="-228600">
              <a:buFont typeface="Arial" panose="020B0604020202020204" pitchFamily="34" charset="0"/>
              <a:buChar char="•"/>
            </a:pPr>
            <a:r>
              <a:rPr lang="en-US" dirty="0" err="1">
                <a:solidFill>
                  <a:srgbClr val="FFFFFF"/>
                </a:solidFill>
              </a:rPr>
              <a:t>Pårørende</a:t>
            </a:r>
            <a:r>
              <a:rPr lang="en-US" dirty="0">
                <a:solidFill>
                  <a:srgbClr val="FFFFFF"/>
                </a:solidFill>
              </a:rPr>
              <a:t> </a:t>
            </a:r>
            <a:r>
              <a:rPr lang="en-US" dirty="0" err="1">
                <a:solidFill>
                  <a:srgbClr val="FFFFFF"/>
                </a:solidFill>
              </a:rPr>
              <a:t>og</a:t>
            </a:r>
            <a:r>
              <a:rPr lang="en-US" dirty="0">
                <a:solidFill>
                  <a:srgbClr val="FFFFFF"/>
                </a:solidFill>
              </a:rPr>
              <a:t> </a:t>
            </a:r>
            <a:r>
              <a:rPr lang="en-US" dirty="0" err="1">
                <a:solidFill>
                  <a:srgbClr val="FFFFFF"/>
                </a:solidFill>
              </a:rPr>
              <a:t>pasienten</a:t>
            </a:r>
            <a:r>
              <a:rPr lang="en-US" dirty="0">
                <a:solidFill>
                  <a:srgbClr val="FFFFFF"/>
                </a:solidFill>
              </a:rPr>
              <a:t> </a:t>
            </a:r>
            <a:r>
              <a:rPr lang="en-US" dirty="0" err="1">
                <a:solidFill>
                  <a:srgbClr val="FFFFFF"/>
                </a:solidFill>
              </a:rPr>
              <a:t>selv</a:t>
            </a:r>
            <a:r>
              <a:rPr lang="en-US" dirty="0">
                <a:solidFill>
                  <a:srgbClr val="FFFFFF"/>
                </a:solidFill>
              </a:rPr>
              <a:t> </a:t>
            </a:r>
            <a:r>
              <a:rPr lang="en-US" dirty="0" err="1">
                <a:solidFill>
                  <a:srgbClr val="FFFFFF"/>
                </a:solidFill>
              </a:rPr>
              <a:t>merker</a:t>
            </a:r>
            <a:r>
              <a:rPr lang="en-US" dirty="0">
                <a:solidFill>
                  <a:srgbClr val="FFFFFF"/>
                </a:solidFill>
              </a:rPr>
              <a:t> </a:t>
            </a:r>
            <a:r>
              <a:rPr lang="en-US" dirty="0" err="1">
                <a:solidFill>
                  <a:srgbClr val="FFFFFF"/>
                </a:solidFill>
              </a:rPr>
              <a:t>endringer</a:t>
            </a:r>
            <a:endParaRPr lang="en-US" dirty="0">
              <a:solidFill>
                <a:srgbClr val="FFFFFF"/>
              </a:solidFill>
            </a:endParaRPr>
          </a:p>
          <a:p>
            <a:pPr indent="-228600">
              <a:buFont typeface="Arial" panose="020B0604020202020204" pitchFamily="34" charset="0"/>
              <a:buChar char="•"/>
            </a:pPr>
            <a:endParaRPr lang="en-US" dirty="0">
              <a:solidFill>
                <a:srgbClr val="FFFFFF"/>
              </a:solidFill>
            </a:endParaRPr>
          </a:p>
          <a:p>
            <a:pPr indent="-228600">
              <a:buFont typeface="Arial" panose="020B0604020202020204" pitchFamily="34" charset="0"/>
              <a:buChar char="•"/>
            </a:pPr>
            <a:endParaRPr lang="en-US" dirty="0">
              <a:solidFill>
                <a:srgbClr val="FFFFFF"/>
              </a:solidFill>
            </a:endParaRPr>
          </a:p>
          <a:p>
            <a:pPr indent="-228600">
              <a:buFont typeface="Arial" panose="020B0604020202020204" pitchFamily="34" charset="0"/>
              <a:buChar char="•"/>
            </a:pPr>
            <a:endParaRPr lang="en-US" dirty="0">
              <a:solidFill>
                <a:srgbClr val="FFFFFF"/>
              </a:solidFill>
            </a:endParaRPr>
          </a:p>
        </p:txBody>
      </p:sp>
    </p:spTree>
    <p:extLst>
      <p:ext uri="{BB962C8B-B14F-4D97-AF65-F5344CB8AC3E}">
        <p14:creationId xmlns:p14="http://schemas.microsoft.com/office/powerpoint/2010/main" val="119011110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5FF7B57D-FF7B-48B3-9F60-9BCEEECF9E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EB95AFDF-FA7D-4311-9C65-6D507D92F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9" name="Group 18">
              <a:extLst>
                <a:ext uri="{FF2B5EF4-FFF2-40B4-BE49-F238E27FC236}">
                  <a16:creationId xmlns:a16="http://schemas.microsoft.com/office/drawing/2014/main" id="{9A5CCD98-20C1-4404-B788-FDA92F8A44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1" name="Rectangle 5">
                <a:extLst>
                  <a:ext uri="{FF2B5EF4-FFF2-40B4-BE49-F238E27FC236}">
                    <a16:creationId xmlns:a16="http://schemas.microsoft.com/office/drawing/2014/main" id="{C1424C76-B5C3-468E-86FA-8D9B269053D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2" name="Freeform 6">
                <a:extLst>
                  <a:ext uri="{FF2B5EF4-FFF2-40B4-BE49-F238E27FC236}">
                    <a16:creationId xmlns:a16="http://schemas.microsoft.com/office/drawing/2014/main" id="{B3922267-72C9-403B-A6DE-7D0A43D554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7">
                <a:extLst>
                  <a:ext uri="{FF2B5EF4-FFF2-40B4-BE49-F238E27FC236}">
                    <a16:creationId xmlns:a16="http://schemas.microsoft.com/office/drawing/2014/main" id="{7276DB68-2E8D-4723-852B-7476DD38F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8">
                <a:extLst>
                  <a:ext uri="{FF2B5EF4-FFF2-40B4-BE49-F238E27FC236}">
                    <a16:creationId xmlns:a16="http://schemas.microsoft.com/office/drawing/2014/main" id="{0A155711-4993-4D1E-89EA-A397C164F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9">
                <a:extLst>
                  <a:ext uri="{FF2B5EF4-FFF2-40B4-BE49-F238E27FC236}">
                    <a16:creationId xmlns:a16="http://schemas.microsoft.com/office/drawing/2014/main" id="{2AB42136-2551-4CAA-857F-65FA3247B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0">
                <a:extLst>
                  <a:ext uri="{FF2B5EF4-FFF2-40B4-BE49-F238E27FC236}">
                    <a16:creationId xmlns:a16="http://schemas.microsoft.com/office/drawing/2014/main" id="{7C2ADEA1-EA3E-4C0E-A28E-460092F7F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1">
                <a:extLst>
                  <a:ext uri="{FF2B5EF4-FFF2-40B4-BE49-F238E27FC236}">
                    <a16:creationId xmlns:a16="http://schemas.microsoft.com/office/drawing/2014/main" id="{B04584B3-081C-4286-A840-AB5B16B10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12">
                <a:extLst>
                  <a:ext uri="{FF2B5EF4-FFF2-40B4-BE49-F238E27FC236}">
                    <a16:creationId xmlns:a16="http://schemas.microsoft.com/office/drawing/2014/main" id="{3AB388FD-C246-4936-A041-E0413A132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13">
                <a:extLst>
                  <a:ext uri="{FF2B5EF4-FFF2-40B4-BE49-F238E27FC236}">
                    <a16:creationId xmlns:a16="http://schemas.microsoft.com/office/drawing/2014/main" id="{57692343-2D12-4F57-836C-945D407B6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14">
                <a:extLst>
                  <a:ext uri="{FF2B5EF4-FFF2-40B4-BE49-F238E27FC236}">
                    <a16:creationId xmlns:a16="http://schemas.microsoft.com/office/drawing/2014/main" id="{062EE710-0210-4840-8698-E0DF1C617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15">
                <a:extLst>
                  <a:ext uri="{FF2B5EF4-FFF2-40B4-BE49-F238E27FC236}">
                    <a16:creationId xmlns:a16="http://schemas.microsoft.com/office/drawing/2014/main" id="{161892F4-6071-40CD-8E18-CDEE0C91B5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Line 16">
                <a:extLst>
                  <a:ext uri="{FF2B5EF4-FFF2-40B4-BE49-F238E27FC236}">
                    <a16:creationId xmlns:a16="http://schemas.microsoft.com/office/drawing/2014/main" id="{3E6BBE44-8D88-407D-B1C6-10C89DD6173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3" name="Freeform 17">
                <a:extLst>
                  <a:ext uri="{FF2B5EF4-FFF2-40B4-BE49-F238E27FC236}">
                    <a16:creationId xmlns:a16="http://schemas.microsoft.com/office/drawing/2014/main" id="{1E90AE6E-328E-4730-825C-B5130F5CF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18">
                <a:extLst>
                  <a:ext uri="{FF2B5EF4-FFF2-40B4-BE49-F238E27FC236}">
                    <a16:creationId xmlns:a16="http://schemas.microsoft.com/office/drawing/2014/main" id="{24EC969F-6E4A-4163-ABDA-4674429A3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19">
                <a:extLst>
                  <a:ext uri="{FF2B5EF4-FFF2-40B4-BE49-F238E27FC236}">
                    <a16:creationId xmlns:a16="http://schemas.microsoft.com/office/drawing/2014/main" id="{1B735C94-B049-42C6-9DEF-5DB70D58C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0">
                <a:extLst>
                  <a:ext uri="{FF2B5EF4-FFF2-40B4-BE49-F238E27FC236}">
                    <a16:creationId xmlns:a16="http://schemas.microsoft.com/office/drawing/2014/main" id="{051C02E6-1954-478B-AEAE-BF8F36BE94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Rectangle 21">
                <a:extLst>
                  <a:ext uri="{FF2B5EF4-FFF2-40B4-BE49-F238E27FC236}">
                    <a16:creationId xmlns:a16="http://schemas.microsoft.com/office/drawing/2014/main" id="{6710B1C0-310A-48D0-B824-459D9AFC2FB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8" name="Freeform 22">
                <a:extLst>
                  <a:ext uri="{FF2B5EF4-FFF2-40B4-BE49-F238E27FC236}">
                    <a16:creationId xmlns:a16="http://schemas.microsoft.com/office/drawing/2014/main" id="{1204A606-D9A6-4DC6-9F0E-D516EA1EB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23">
                <a:extLst>
                  <a:ext uri="{FF2B5EF4-FFF2-40B4-BE49-F238E27FC236}">
                    <a16:creationId xmlns:a16="http://schemas.microsoft.com/office/drawing/2014/main" id="{EE569555-0243-4979-A537-C9B4AFD5F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24">
                <a:extLst>
                  <a:ext uri="{FF2B5EF4-FFF2-40B4-BE49-F238E27FC236}">
                    <a16:creationId xmlns:a16="http://schemas.microsoft.com/office/drawing/2014/main" id="{D52A977D-4993-48AF-A792-F2DE09639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25">
                <a:extLst>
                  <a:ext uri="{FF2B5EF4-FFF2-40B4-BE49-F238E27FC236}">
                    <a16:creationId xmlns:a16="http://schemas.microsoft.com/office/drawing/2014/main" id="{93CFF2DC-E52E-4D99-97D5-B0D7B792E5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26">
                <a:extLst>
                  <a:ext uri="{FF2B5EF4-FFF2-40B4-BE49-F238E27FC236}">
                    <a16:creationId xmlns:a16="http://schemas.microsoft.com/office/drawing/2014/main" id="{5E175372-AF09-42A7-B3D0-226C834891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27">
                <a:extLst>
                  <a:ext uri="{FF2B5EF4-FFF2-40B4-BE49-F238E27FC236}">
                    <a16:creationId xmlns:a16="http://schemas.microsoft.com/office/drawing/2014/main" id="{ABF20BA9-F4B2-49EA-A573-578B18977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28">
                <a:extLst>
                  <a:ext uri="{FF2B5EF4-FFF2-40B4-BE49-F238E27FC236}">
                    <a16:creationId xmlns:a16="http://schemas.microsoft.com/office/drawing/2014/main" id="{AA3A7A4B-C811-4E23-8BFD-5823A032D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29">
                <a:extLst>
                  <a:ext uri="{FF2B5EF4-FFF2-40B4-BE49-F238E27FC236}">
                    <a16:creationId xmlns:a16="http://schemas.microsoft.com/office/drawing/2014/main" id="{47537781-F057-4B97-AD8F-12FE9BE59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30">
                <a:extLst>
                  <a:ext uri="{FF2B5EF4-FFF2-40B4-BE49-F238E27FC236}">
                    <a16:creationId xmlns:a16="http://schemas.microsoft.com/office/drawing/2014/main" id="{078883C7-EB52-4BB7-A9A7-F8C046A83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31">
                <a:extLst>
                  <a:ext uri="{FF2B5EF4-FFF2-40B4-BE49-F238E27FC236}">
                    <a16:creationId xmlns:a16="http://schemas.microsoft.com/office/drawing/2014/main" id="{63CCBBF8-5972-4ED3-AB5B-46DC425B1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20" name="Group 19">
              <a:extLst>
                <a:ext uri="{FF2B5EF4-FFF2-40B4-BE49-F238E27FC236}">
                  <a16:creationId xmlns:a16="http://schemas.microsoft.com/office/drawing/2014/main" id="{A8C19883-37FB-437C-A3AA-89AA6239D3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21" name="Freeform 32">
                <a:extLst>
                  <a:ext uri="{FF2B5EF4-FFF2-40B4-BE49-F238E27FC236}">
                    <a16:creationId xmlns:a16="http://schemas.microsoft.com/office/drawing/2014/main" id="{AF1753DD-4CEF-45EC-B952-90EA8895D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33">
                <a:extLst>
                  <a:ext uri="{FF2B5EF4-FFF2-40B4-BE49-F238E27FC236}">
                    <a16:creationId xmlns:a16="http://schemas.microsoft.com/office/drawing/2014/main" id="{5B9356DB-C1BE-4D76-8FA7-4FBAA12D1D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34">
                <a:extLst>
                  <a:ext uri="{FF2B5EF4-FFF2-40B4-BE49-F238E27FC236}">
                    <a16:creationId xmlns:a16="http://schemas.microsoft.com/office/drawing/2014/main" id="{C4F59561-572D-42BA-A6FD-F3AFA1A394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35">
                <a:extLst>
                  <a:ext uri="{FF2B5EF4-FFF2-40B4-BE49-F238E27FC236}">
                    <a16:creationId xmlns:a16="http://schemas.microsoft.com/office/drawing/2014/main" id="{BB7A51A1-D509-4494-BAE2-1B96CAD4D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36">
                <a:extLst>
                  <a:ext uri="{FF2B5EF4-FFF2-40B4-BE49-F238E27FC236}">
                    <a16:creationId xmlns:a16="http://schemas.microsoft.com/office/drawing/2014/main" id="{D3FE0B5A-55DE-4E56-8E9B-B92D1DB9A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37">
                <a:extLst>
                  <a:ext uri="{FF2B5EF4-FFF2-40B4-BE49-F238E27FC236}">
                    <a16:creationId xmlns:a16="http://schemas.microsoft.com/office/drawing/2014/main" id="{F125661C-3A0E-4B6E-B2AB-1B08C8925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38">
                <a:extLst>
                  <a:ext uri="{FF2B5EF4-FFF2-40B4-BE49-F238E27FC236}">
                    <a16:creationId xmlns:a16="http://schemas.microsoft.com/office/drawing/2014/main" id="{39304006-EE77-438A-A0D1-537322356C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39">
                <a:extLst>
                  <a:ext uri="{FF2B5EF4-FFF2-40B4-BE49-F238E27FC236}">
                    <a16:creationId xmlns:a16="http://schemas.microsoft.com/office/drawing/2014/main" id="{C6031DEB-4109-4049-82CF-DD06483A2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40">
                <a:extLst>
                  <a:ext uri="{FF2B5EF4-FFF2-40B4-BE49-F238E27FC236}">
                    <a16:creationId xmlns:a16="http://schemas.microsoft.com/office/drawing/2014/main" id="{65FC2657-18D6-4490-88D6-32E6B1C6FB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Rectangle 41">
                <a:extLst>
                  <a:ext uri="{FF2B5EF4-FFF2-40B4-BE49-F238E27FC236}">
                    <a16:creationId xmlns:a16="http://schemas.microsoft.com/office/drawing/2014/main" id="{20BEA03B-3EAD-4FA2-BC9D-25A14D635CF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useBgFill="1">
        <p:nvSpPr>
          <p:cNvPr id="59" name="Rectangle 58">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65"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5" name="Tittel 4">
            <a:extLst>
              <a:ext uri="{FF2B5EF4-FFF2-40B4-BE49-F238E27FC236}">
                <a16:creationId xmlns:a16="http://schemas.microsoft.com/office/drawing/2014/main" id="{47504BA5-2836-4404-B93C-7DEA00D4DEA1}"/>
              </a:ext>
            </a:extLst>
          </p:cNvPr>
          <p:cNvSpPr>
            <a:spLocks noGrp="1"/>
          </p:cNvSpPr>
          <p:nvPr>
            <p:ph type="title"/>
          </p:nvPr>
        </p:nvSpPr>
        <p:spPr>
          <a:xfrm>
            <a:off x="855266" y="618518"/>
            <a:ext cx="2851417" cy="1478570"/>
          </a:xfrm>
        </p:spPr>
        <p:txBody>
          <a:bodyPr vert="horz" lIns="91440" tIns="45720" rIns="91440" bIns="45720" rtlCol="0" anchor="ctr">
            <a:normAutofit/>
          </a:bodyPr>
          <a:lstStyle/>
          <a:p>
            <a:r>
              <a:rPr lang="en-US" dirty="0" err="1">
                <a:solidFill>
                  <a:srgbClr val="FFFFFF"/>
                </a:solidFill>
              </a:rPr>
              <a:t>Utvikling</a:t>
            </a:r>
            <a:r>
              <a:rPr lang="en-US" dirty="0">
                <a:solidFill>
                  <a:srgbClr val="FFFFFF"/>
                </a:solidFill>
              </a:rPr>
              <a:t> av </a:t>
            </a:r>
            <a:r>
              <a:rPr lang="en-US" dirty="0" err="1">
                <a:solidFill>
                  <a:srgbClr val="FFFFFF"/>
                </a:solidFill>
              </a:rPr>
              <a:t>demens</a:t>
            </a:r>
            <a:r>
              <a:rPr lang="en-US" dirty="0">
                <a:solidFill>
                  <a:srgbClr val="FFFFFF"/>
                </a:solidFill>
              </a:rPr>
              <a:t> over </a:t>
            </a:r>
            <a:r>
              <a:rPr lang="en-US" dirty="0" err="1">
                <a:solidFill>
                  <a:srgbClr val="FFFFFF"/>
                </a:solidFill>
              </a:rPr>
              <a:t>tid</a:t>
            </a:r>
            <a:endParaRPr lang="en-US" dirty="0">
              <a:solidFill>
                <a:srgbClr val="FFFFFF"/>
              </a:solidFill>
            </a:endParaRPr>
          </a:p>
        </p:txBody>
      </p:sp>
      <p:sp>
        <p:nvSpPr>
          <p:cNvPr id="7" name="Plassholder for tekst 6">
            <a:extLst>
              <a:ext uri="{FF2B5EF4-FFF2-40B4-BE49-F238E27FC236}">
                <a16:creationId xmlns:a16="http://schemas.microsoft.com/office/drawing/2014/main" id="{0C115B3E-213A-43BD-BEE2-A9B8B08D61EE}"/>
              </a:ext>
            </a:extLst>
          </p:cNvPr>
          <p:cNvSpPr>
            <a:spLocks noGrp="1"/>
          </p:cNvSpPr>
          <p:nvPr>
            <p:ph type="body" sz="half" idx="2"/>
          </p:nvPr>
        </p:nvSpPr>
        <p:spPr>
          <a:xfrm>
            <a:off x="844620" y="2249487"/>
            <a:ext cx="2862444" cy="3957302"/>
          </a:xfrm>
        </p:spPr>
        <p:txBody>
          <a:bodyPr vert="horz" lIns="91440" tIns="45720" rIns="91440" bIns="45720" rtlCol="0">
            <a:normAutofit fontScale="85000" lnSpcReduction="10000"/>
          </a:bodyPr>
          <a:lstStyle/>
          <a:p>
            <a:pPr indent="-228600">
              <a:buFont typeface="Arial" panose="020B0604020202020204" pitchFamily="34" charset="0"/>
              <a:buChar char="•"/>
            </a:pPr>
            <a:r>
              <a:rPr lang="nb-NO" sz="1600" b="0" i="0" dirty="0">
                <a:solidFill>
                  <a:srgbClr val="414342"/>
                </a:solidFill>
                <a:effectLst/>
                <a:latin typeface="museo-sans"/>
              </a:rPr>
              <a:t>1. Klarer seg selv.</a:t>
            </a:r>
            <a:br>
              <a:rPr lang="nb-NO" sz="1600" dirty="0"/>
            </a:br>
            <a:r>
              <a:rPr lang="nb-NO" sz="1600" b="0" i="0" dirty="0">
                <a:solidFill>
                  <a:srgbClr val="414342"/>
                </a:solidFill>
                <a:effectLst/>
                <a:latin typeface="museo-sans"/>
              </a:rPr>
              <a:t>2. Kan utføre vanlige aktiviteter, men personen blir ofte forvirret.</a:t>
            </a:r>
            <a:br>
              <a:rPr lang="nb-NO" sz="1600" dirty="0"/>
            </a:br>
            <a:r>
              <a:rPr lang="nb-NO" sz="1600" b="0" i="0" dirty="0">
                <a:solidFill>
                  <a:srgbClr val="414342"/>
                </a:solidFill>
                <a:effectLst/>
                <a:latin typeface="museo-sans"/>
              </a:rPr>
              <a:t>3. Kan klare seg i kjente omgivelser og situasjoner, men hukommelsesproblemene er store. Personen trenger påminnelse og har ofte nedsatt initiativ.</a:t>
            </a:r>
            <a:br>
              <a:rPr lang="nb-NO" sz="1600" dirty="0"/>
            </a:br>
            <a:r>
              <a:rPr lang="nb-NO" sz="1600" b="0" i="0" dirty="0">
                <a:solidFill>
                  <a:srgbClr val="414342"/>
                </a:solidFill>
                <a:effectLst/>
                <a:latin typeface="museo-sans"/>
              </a:rPr>
              <a:t>4. Personen har handlingssvikt og språkvansker.</a:t>
            </a:r>
            <a:br>
              <a:rPr lang="nb-NO" sz="1600" dirty="0"/>
            </a:br>
            <a:r>
              <a:rPr lang="nb-NO" sz="1600" b="0" i="0" dirty="0">
                <a:solidFill>
                  <a:srgbClr val="414342"/>
                </a:solidFill>
                <a:effectLst/>
                <a:latin typeface="museo-sans"/>
              </a:rPr>
              <a:t>5. Kan ikke kommunisere verbalt på en meningsfull måte.</a:t>
            </a:r>
            <a:br>
              <a:rPr lang="nb-NO" sz="1600" dirty="0"/>
            </a:br>
            <a:r>
              <a:rPr lang="nb-NO" sz="1600" b="0" i="0" dirty="0">
                <a:solidFill>
                  <a:srgbClr val="414342"/>
                </a:solidFill>
                <a:effectLst/>
                <a:latin typeface="museo-sans"/>
              </a:rPr>
              <a:t>6. Motoriske funksjoner er betydelig nedsatt, og personen må derfor sitte i en stol eller ligge til sengs.</a:t>
            </a:r>
            <a:endParaRPr lang="en-US" sz="1400" dirty="0">
              <a:solidFill>
                <a:srgbClr val="FFFFFF"/>
              </a:solidFill>
            </a:endParaRPr>
          </a:p>
        </p:txBody>
      </p:sp>
      <p:grpSp>
        <p:nvGrpSpPr>
          <p:cNvPr id="67" name="Group 66">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68"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69"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80"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85"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11" name="Plassholder for bilde 10">
            <a:extLst>
              <a:ext uri="{FF2B5EF4-FFF2-40B4-BE49-F238E27FC236}">
                <a16:creationId xmlns:a16="http://schemas.microsoft.com/office/drawing/2014/main" id="{05EB5DDD-64EA-459B-8CD6-2BFC68E2BB75}"/>
              </a:ext>
            </a:extLst>
          </p:cNvPr>
          <p:cNvPicPr>
            <a:picLocks noGrp="1" noChangeAspect="1"/>
          </p:cNvPicPr>
          <p:nvPr>
            <p:ph type="pic" idx="1"/>
          </p:nvPr>
        </p:nvPicPr>
        <p:blipFill>
          <a:blip r:embed="rId4"/>
          <a:srcRect t="5605" b="5605"/>
          <a:stretch>
            <a:fillRect/>
          </a:stretch>
        </p:blipFill>
        <p:spPr>
          <a:xfrm>
            <a:off x="4711778" y="2097087"/>
            <a:ext cx="6844045" cy="3228539"/>
          </a:xfrm>
          <a:prstGeom prst="rect">
            <a:avLst/>
          </a:prstGeom>
        </p:spPr>
      </p:pic>
    </p:spTree>
    <p:extLst>
      <p:ext uri="{BB962C8B-B14F-4D97-AF65-F5344CB8AC3E}">
        <p14:creationId xmlns:p14="http://schemas.microsoft.com/office/powerpoint/2010/main" val="404742002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7F553C-91A2-4F17-9005-5C2AC4EE43C2}"/>
              </a:ext>
            </a:extLst>
          </p:cNvPr>
          <p:cNvSpPr>
            <a:spLocks noGrp="1"/>
          </p:cNvSpPr>
          <p:nvPr>
            <p:ph type="title"/>
          </p:nvPr>
        </p:nvSpPr>
        <p:spPr/>
        <p:txBody>
          <a:bodyPr/>
          <a:lstStyle/>
          <a:p>
            <a:r>
              <a:rPr lang="en-US" dirty="0" err="1"/>
              <a:t>Demenstyper</a:t>
            </a:r>
            <a:endParaRPr lang="nb-NO" dirty="0"/>
          </a:p>
        </p:txBody>
      </p:sp>
      <p:graphicFrame>
        <p:nvGraphicFramePr>
          <p:cNvPr id="6" name="Plassholder for innhold 5">
            <a:extLst>
              <a:ext uri="{FF2B5EF4-FFF2-40B4-BE49-F238E27FC236}">
                <a16:creationId xmlns:a16="http://schemas.microsoft.com/office/drawing/2014/main" id="{0EFDD8CF-8C37-4BA7-8BC3-5DFB7B843091}"/>
              </a:ext>
            </a:extLst>
          </p:cNvPr>
          <p:cNvGraphicFramePr>
            <a:graphicFrameLocks noGrp="1"/>
          </p:cNvGraphicFramePr>
          <p:nvPr>
            <p:ph idx="1"/>
          </p:nvPr>
        </p:nvGraphicFramePr>
        <p:xfrm>
          <a:off x="838200" y="1433689"/>
          <a:ext cx="10515600" cy="47432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8852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0606FE-365C-484A-BED5-693D441F510C}"/>
              </a:ext>
            </a:extLst>
          </p:cNvPr>
          <p:cNvSpPr>
            <a:spLocks noGrp="1"/>
          </p:cNvSpPr>
          <p:nvPr>
            <p:ph type="title"/>
          </p:nvPr>
        </p:nvSpPr>
        <p:spPr/>
        <p:txBody>
          <a:bodyPr/>
          <a:lstStyle/>
          <a:p>
            <a:r>
              <a:rPr lang="nb-NO" dirty="0"/>
              <a:t>Alzheimer</a:t>
            </a:r>
          </a:p>
        </p:txBody>
      </p:sp>
      <p:sp>
        <p:nvSpPr>
          <p:cNvPr id="3" name="Plassholder for innhold 2">
            <a:extLst>
              <a:ext uri="{FF2B5EF4-FFF2-40B4-BE49-F238E27FC236}">
                <a16:creationId xmlns:a16="http://schemas.microsoft.com/office/drawing/2014/main" id="{0E65A5A8-2B01-440B-A804-81D20089DB82}"/>
              </a:ext>
            </a:extLst>
          </p:cNvPr>
          <p:cNvSpPr>
            <a:spLocks noGrp="1"/>
          </p:cNvSpPr>
          <p:nvPr>
            <p:ph idx="1"/>
          </p:nvPr>
        </p:nvSpPr>
        <p:spPr/>
        <p:txBody>
          <a:bodyPr>
            <a:normAutofit fontScale="70000" lnSpcReduction="20000"/>
          </a:bodyPr>
          <a:lstStyle/>
          <a:p>
            <a:r>
              <a:rPr lang="nb-NO"/>
              <a:t>Gjentagelser</a:t>
            </a:r>
          </a:p>
          <a:p>
            <a:r>
              <a:rPr lang="nb-NO"/>
              <a:t>Tar feil av tidspunkt</a:t>
            </a:r>
          </a:p>
          <a:p>
            <a:r>
              <a:rPr lang="nb-NO"/>
              <a:t>Språkvansker </a:t>
            </a:r>
          </a:p>
          <a:p>
            <a:r>
              <a:rPr lang="nb-NO"/>
              <a:t>Mister ferdigheter, vansker med å lære nye ting</a:t>
            </a:r>
          </a:p>
          <a:p>
            <a:r>
              <a:rPr lang="nb-NO"/>
              <a:t>Orienterings problemer</a:t>
            </a:r>
          </a:p>
          <a:p>
            <a:r>
              <a:rPr lang="nb-NO"/>
              <a:t>Gjenstander plasseres på feile plasser</a:t>
            </a:r>
          </a:p>
          <a:p>
            <a:r>
              <a:rPr lang="nb-NO"/>
              <a:t>Endring i humør og personlighet</a:t>
            </a:r>
          </a:p>
          <a:p>
            <a:r>
              <a:rPr lang="nb-NO"/>
              <a:t>Tap av iniativ og interesseløshet</a:t>
            </a:r>
          </a:p>
          <a:p>
            <a:r>
              <a:rPr lang="nb-NO"/>
              <a:t>Noen kan få vrangforestillinger/hallusinasjoner</a:t>
            </a:r>
          </a:p>
          <a:p>
            <a:endParaRPr lang="nb-NO" dirty="0"/>
          </a:p>
        </p:txBody>
      </p:sp>
    </p:spTree>
    <p:extLst>
      <p:ext uri="{BB962C8B-B14F-4D97-AF65-F5344CB8AC3E}">
        <p14:creationId xmlns:p14="http://schemas.microsoft.com/office/powerpoint/2010/main" val="1756135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1728D9-7092-48F8-B9A1-1C09F633B89F}"/>
              </a:ext>
            </a:extLst>
          </p:cNvPr>
          <p:cNvSpPr>
            <a:spLocks noGrp="1"/>
          </p:cNvSpPr>
          <p:nvPr>
            <p:ph type="title"/>
          </p:nvPr>
        </p:nvSpPr>
        <p:spPr/>
        <p:txBody>
          <a:bodyPr/>
          <a:lstStyle/>
          <a:p>
            <a:r>
              <a:rPr lang="nb-NO" dirty="0"/>
              <a:t>Vaskulær demens</a:t>
            </a:r>
          </a:p>
        </p:txBody>
      </p:sp>
      <p:sp>
        <p:nvSpPr>
          <p:cNvPr id="3" name="Plassholder for innhold 2">
            <a:extLst>
              <a:ext uri="{FF2B5EF4-FFF2-40B4-BE49-F238E27FC236}">
                <a16:creationId xmlns:a16="http://schemas.microsoft.com/office/drawing/2014/main" id="{C56AD37F-3AAE-4D17-8DC8-65BF633286B5}"/>
              </a:ext>
            </a:extLst>
          </p:cNvPr>
          <p:cNvSpPr>
            <a:spLocks noGrp="1"/>
          </p:cNvSpPr>
          <p:nvPr>
            <p:ph idx="1"/>
          </p:nvPr>
        </p:nvSpPr>
        <p:spPr/>
        <p:txBody>
          <a:bodyPr/>
          <a:lstStyle/>
          <a:p>
            <a:r>
              <a:rPr lang="nb-NO" dirty="0">
                <a:hlinkClick r:id="rId3"/>
              </a:rPr>
              <a:t>Vaskulær demens</a:t>
            </a:r>
            <a:endParaRPr lang="nb-NO" dirty="0"/>
          </a:p>
          <a:p>
            <a:endParaRPr lang="nb-NO" dirty="0"/>
          </a:p>
        </p:txBody>
      </p:sp>
    </p:spTree>
    <p:extLst>
      <p:ext uri="{BB962C8B-B14F-4D97-AF65-F5344CB8AC3E}">
        <p14:creationId xmlns:p14="http://schemas.microsoft.com/office/powerpoint/2010/main" val="2785970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5E7868-8B56-416C-AF60-03B37E22FC35}"/>
              </a:ext>
            </a:extLst>
          </p:cNvPr>
          <p:cNvSpPr>
            <a:spLocks noGrp="1"/>
          </p:cNvSpPr>
          <p:nvPr>
            <p:ph type="title"/>
          </p:nvPr>
        </p:nvSpPr>
        <p:spPr/>
        <p:txBody>
          <a:bodyPr/>
          <a:lstStyle/>
          <a:p>
            <a:r>
              <a:rPr lang="nb-NO" dirty="0"/>
              <a:t>Demens med </a:t>
            </a:r>
            <a:r>
              <a:rPr lang="nb-NO" dirty="0" err="1"/>
              <a:t>Lewy</a:t>
            </a:r>
            <a:r>
              <a:rPr lang="nb-NO" dirty="0"/>
              <a:t> legemer</a:t>
            </a:r>
          </a:p>
        </p:txBody>
      </p:sp>
      <p:sp>
        <p:nvSpPr>
          <p:cNvPr id="3" name="Plassholder for innhold 2">
            <a:extLst>
              <a:ext uri="{FF2B5EF4-FFF2-40B4-BE49-F238E27FC236}">
                <a16:creationId xmlns:a16="http://schemas.microsoft.com/office/drawing/2014/main" id="{C55856B2-C097-4D0A-9CFA-977251088B3E}"/>
              </a:ext>
            </a:extLst>
          </p:cNvPr>
          <p:cNvSpPr>
            <a:spLocks noGrp="1"/>
          </p:cNvSpPr>
          <p:nvPr>
            <p:ph idx="1"/>
          </p:nvPr>
        </p:nvSpPr>
        <p:spPr/>
        <p:txBody>
          <a:bodyPr/>
          <a:lstStyle/>
          <a:p>
            <a:r>
              <a:rPr lang="nb-NO" dirty="0"/>
              <a:t>Svingende i bevisstheten</a:t>
            </a:r>
          </a:p>
          <a:p>
            <a:r>
              <a:rPr lang="nb-NO" dirty="0"/>
              <a:t>Hallusinasjoner/vrangforestillinger</a:t>
            </a:r>
          </a:p>
          <a:p>
            <a:r>
              <a:rPr lang="nb-NO" dirty="0"/>
              <a:t>Falltendens</a:t>
            </a:r>
          </a:p>
          <a:p>
            <a:r>
              <a:rPr lang="nb-NO" dirty="0"/>
              <a:t>Søvn forstyrrelser</a:t>
            </a:r>
          </a:p>
          <a:p>
            <a:r>
              <a:rPr lang="nb-NO" dirty="0" err="1"/>
              <a:t>Parkisonistiske</a:t>
            </a:r>
            <a:r>
              <a:rPr lang="nb-NO" dirty="0"/>
              <a:t> symptomer</a:t>
            </a:r>
          </a:p>
          <a:p>
            <a:endParaRPr lang="nb-NO" dirty="0"/>
          </a:p>
          <a:p>
            <a:endParaRPr lang="nb-NO" dirty="0"/>
          </a:p>
          <a:p>
            <a:endParaRPr lang="nb-NO" dirty="0"/>
          </a:p>
        </p:txBody>
      </p:sp>
    </p:spTree>
    <p:extLst>
      <p:ext uri="{BB962C8B-B14F-4D97-AF65-F5344CB8AC3E}">
        <p14:creationId xmlns:p14="http://schemas.microsoft.com/office/powerpoint/2010/main" val="2069262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94073-AA58-428F-A3B9-236A5984B1E1}"/>
              </a:ext>
            </a:extLst>
          </p:cNvPr>
          <p:cNvSpPr>
            <a:spLocks noGrp="1"/>
          </p:cNvSpPr>
          <p:nvPr>
            <p:ph type="title"/>
          </p:nvPr>
        </p:nvSpPr>
        <p:spPr/>
        <p:txBody>
          <a:bodyPr/>
          <a:lstStyle/>
          <a:p>
            <a:r>
              <a:rPr lang="en-US" dirty="0" err="1">
                <a:cs typeface="Calibri Light"/>
              </a:rPr>
              <a:t>Hvor</a:t>
            </a:r>
            <a:r>
              <a:rPr lang="en-US" dirty="0">
                <a:cs typeface="Calibri Light"/>
              </a:rPr>
              <a:t> mange </a:t>
            </a:r>
            <a:r>
              <a:rPr lang="en-US" dirty="0" err="1">
                <a:cs typeface="Calibri Light"/>
              </a:rPr>
              <a:t>rammes</a:t>
            </a:r>
            <a:r>
              <a:rPr lang="en-US" dirty="0">
                <a:cs typeface="Calibri Light"/>
              </a:rPr>
              <a:t>?</a:t>
            </a:r>
            <a:endParaRPr lang="en-US" dirty="0"/>
          </a:p>
        </p:txBody>
      </p:sp>
      <p:sp>
        <p:nvSpPr>
          <p:cNvPr id="3" name="Content Placeholder 2">
            <a:extLst>
              <a:ext uri="{FF2B5EF4-FFF2-40B4-BE49-F238E27FC236}">
                <a16:creationId xmlns:a16="http://schemas.microsoft.com/office/drawing/2014/main" id="{D0A8FF32-9928-4A3A-9AFE-89F087B281F8}"/>
              </a:ext>
            </a:extLst>
          </p:cNvPr>
          <p:cNvSpPr>
            <a:spLocks noGrp="1"/>
          </p:cNvSpPr>
          <p:nvPr>
            <p:ph idx="1"/>
          </p:nvPr>
        </p:nvSpPr>
        <p:spPr/>
        <p:txBody>
          <a:bodyPr vert="horz" lIns="91440" tIns="45720" rIns="91440" bIns="45720" rtlCol="0" anchor="t">
            <a:normAutofit/>
          </a:bodyPr>
          <a:lstStyle/>
          <a:p>
            <a:r>
              <a:rPr lang="en-US" dirty="0">
                <a:cs typeface="Calibri"/>
              </a:rPr>
              <a:t>I 2020 </a:t>
            </a:r>
            <a:r>
              <a:rPr lang="en-US" dirty="0" err="1">
                <a:cs typeface="Calibri"/>
              </a:rPr>
              <a:t>ble</a:t>
            </a:r>
            <a:r>
              <a:rPr lang="en-US" dirty="0">
                <a:cs typeface="Calibri"/>
              </a:rPr>
              <a:t> det </a:t>
            </a:r>
            <a:r>
              <a:rPr lang="en-US" dirty="0" err="1">
                <a:cs typeface="Calibri"/>
              </a:rPr>
              <a:t>beregnet</a:t>
            </a:r>
            <a:r>
              <a:rPr lang="en-US" dirty="0">
                <a:cs typeface="Calibri"/>
              </a:rPr>
              <a:t> å </a:t>
            </a:r>
            <a:r>
              <a:rPr lang="en-US" dirty="0" err="1">
                <a:cs typeface="Calibri"/>
              </a:rPr>
              <a:t>være</a:t>
            </a:r>
            <a:r>
              <a:rPr lang="en-US" dirty="0">
                <a:cs typeface="Calibri"/>
              </a:rPr>
              <a:t> over 101 000 </a:t>
            </a:r>
            <a:r>
              <a:rPr lang="en-US" dirty="0" err="1">
                <a:cs typeface="Calibri"/>
              </a:rPr>
              <a:t>Nordmenn</a:t>
            </a:r>
            <a:r>
              <a:rPr lang="en-US" dirty="0">
                <a:cs typeface="Calibri"/>
              </a:rPr>
              <a:t> </a:t>
            </a:r>
            <a:r>
              <a:rPr lang="en-US" dirty="0" err="1">
                <a:cs typeface="Calibri"/>
              </a:rPr>
              <a:t>som</a:t>
            </a:r>
            <a:r>
              <a:rPr lang="en-US" dirty="0">
                <a:cs typeface="Calibri"/>
              </a:rPr>
              <a:t> er </a:t>
            </a:r>
            <a:r>
              <a:rPr lang="en-US" dirty="0" err="1">
                <a:cs typeface="Calibri"/>
              </a:rPr>
              <a:t>rammet</a:t>
            </a:r>
            <a:r>
              <a:rPr lang="en-US" dirty="0">
                <a:cs typeface="Calibri"/>
              </a:rPr>
              <a:t> av </a:t>
            </a:r>
            <a:r>
              <a:rPr lang="en-US" dirty="0" err="1">
                <a:cs typeface="Calibri"/>
              </a:rPr>
              <a:t>sykdommen</a:t>
            </a:r>
            <a:r>
              <a:rPr lang="en-US" dirty="0">
                <a:cs typeface="Calibri"/>
              </a:rPr>
              <a:t>.</a:t>
            </a:r>
          </a:p>
          <a:p>
            <a:r>
              <a:rPr lang="en-US" dirty="0">
                <a:cs typeface="Calibri"/>
              </a:rPr>
              <a:t>I 2050 </a:t>
            </a:r>
            <a:r>
              <a:rPr lang="en-US" dirty="0" err="1">
                <a:cs typeface="Calibri"/>
              </a:rPr>
              <a:t>beregne</a:t>
            </a:r>
            <a:r>
              <a:rPr lang="en-US" dirty="0">
                <a:cs typeface="Calibri"/>
              </a:rPr>
              <a:t> </a:t>
            </a:r>
            <a:r>
              <a:rPr lang="en-US" dirty="0" err="1">
                <a:cs typeface="Calibri"/>
              </a:rPr>
              <a:t>til</a:t>
            </a:r>
            <a:r>
              <a:rPr lang="en-US" dirty="0">
                <a:cs typeface="Calibri"/>
              </a:rPr>
              <a:t> 235 000 </a:t>
            </a:r>
          </a:p>
          <a:p>
            <a:r>
              <a:rPr lang="en-US" dirty="0" err="1">
                <a:cs typeface="Calibri"/>
              </a:rPr>
              <a:t>Forekomst</a:t>
            </a:r>
            <a:r>
              <a:rPr lang="en-US" dirty="0">
                <a:cs typeface="Calibri"/>
              </a:rPr>
              <a:t> </a:t>
            </a:r>
            <a:r>
              <a:rPr lang="en-US" dirty="0" err="1">
                <a:cs typeface="Calibri"/>
              </a:rPr>
              <a:t>har</a:t>
            </a:r>
            <a:r>
              <a:rPr lang="en-US" dirty="0">
                <a:cs typeface="Calibri"/>
              </a:rPr>
              <a:t> </a:t>
            </a:r>
            <a:r>
              <a:rPr lang="en-US" dirty="0" err="1">
                <a:cs typeface="Calibri"/>
              </a:rPr>
              <a:t>sammenheng</a:t>
            </a:r>
            <a:r>
              <a:rPr lang="en-US" dirty="0">
                <a:cs typeface="Calibri"/>
              </a:rPr>
              <a:t> med </a:t>
            </a:r>
            <a:r>
              <a:rPr lang="en-US" dirty="0" err="1">
                <a:cs typeface="Calibri"/>
              </a:rPr>
              <a:t>en</a:t>
            </a:r>
            <a:r>
              <a:rPr lang="en-US" dirty="0">
                <a:cs typeface="Calibri"/>
              </a:rPr>
              <a:t> </a:t>
            </a:r>
            <a:r>
              <a:rPr lang="en-US" dirty="0" err="1">
                <a:cs typeface="Calibri"/>
              </a:rPr>
              <a:t>høyere</a:t>
            </a:r>
            <a:r>
              <a:rPr lang="en-US" dirty="0">
                <a:cs typeface="Calibri"/>
              </a:rPr>
              <a:t> </a:t>
            </a:r>
            <a:r>
              <a:rPr lang="en-US" dirty="0" err="1">
                <a:cs typeface="Calibri"/>
              </a:rPr>
              <a:t>levealder</a:t>
            </a:r>
            <a:endParaRPr lang="en-US" dirty="0">
              <a:cs typeface="Calibri"/>
            </a:endParaRPr>
          </a:p>
          <a:p>
            <a:r>
              <a:rPr lang="en-US" dirty="0" err="1">
                <a:cs typeface="Calibri"/>
              </a:rPr>
              <a:t>Flest</a:t>
            </a:r>
            <a:r>
              <a:rPr lang="en-US" dirty="0">
                <a:cs typeface="Calibri"/>
              </a:rPr>
              <a:t> </a:t>
            </a:r>
            <a:r>
              <a:rPr lang="en-US" dirty="0" err="1">
                <a:cs typeface="Calibri"/>
              </a:rPr>
              <a:t>kvinner</a:t>
            </a:r>
            <a:r>
              <a:rPr lang="en-US" dirty="0">
                <a:cs typeface="Calibri"/>
              </a:rPr>
              <a:t> </a:t>
            </a:r>
            <a:r>
              <a:rPr lang="en-US" dirty="0" err="1">
                <a:cs typeface="Calibri"/>
              </a:rPr>
              <a:t>som</a:t>
            </a:r>
            <a:r>
              <a:rPr lang="en-US" dirty="0">
                <a:cs typeface="Calibri"/>
              </a:rPr>
              <a:t> </a:t>
            </a:r>
            <a:r>
              <a:rPr lang="en-US" dirty="0" err="1">
                <a:cs typeface="Calibri"/>
              </a:rPr>
              <a:t>rammes</a:t>
            </a:r>
            <a:endParaRPr lang="en-US" dirty="0">
              <a:cs typeface="Calibri"/>
            </a:endParaRPr>
          </a:p>
          <a:p>
            <a:endParaRPr lang="en-US" dirty="0">
              <a:cs typeface="Calibri"/>
            </a:endParaRPr>
          </a:p>
        </p:txBody>
      </p:sp>
    </p:spTree>
    <p:extLst>
      <p:ext uri="{BB962C8B-B14F-4D97-AF65-F5344CB8AC3E}">
        <p14:creationId xmlns:p14="http://schemas.microsoft.com/office/powerpoint/2010/main" val="1426605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285A7-CC8F-4C5D-9F77-BEF69EA4DF4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err="1">
                <a:solidFill>
                  <a:srgbClr val="FFFFFF"/>
                </a:solidFill>
                <a:latin typeface="+mj-lt"/>
                <a:ea typeface="+mj-ea"/>
                <a:cs typeface="+mj-cs"/>
              </a:rPr>
              <a:t>Forekomst</a:t>
            </a:r>
            <a:r>
              <a:rPr lang="en-US" sz="3600" kern="1200" dirty="0">
                <a:solidFill>
                  <a:srgbClr val="FFFFFF"/>
                </a:solidFill>
                <a:latin typeface="+mj-lt"/>
                <a:ea typeface="+mj-ea"/>
                <a:cs typeface="+mj-cs"/>
              </a:rPr>
              <a:t> av </a:t>
            </a:r>
            <a:r>
              <a:rPr lang="en-US" sz="3600" kern="1200" dirty="0" err="1">
                <a:solidFill>
                  <a:srgbClr val="FFFFFF"/>
                </a:solidFill>
                <a:latin typeface="+mj-lt"/>
                <a:ea typeface="+mj-ea"/>
                <a:cs typeface="+mj-cs"/>
              </a:rPr>
              <a:t>demens</a:t>
            </a:r>
            <a:r>
              <a:rPr lang="en-US" sz="3600" kern="1200" dirty="0">
                <a:solidFill>
                  <a:srgbClr val="FFFFFF"/>
                </a:solidFill>
                <a:latin typeface="+mj-lt"/>
                <a:ea typeface="+mj-ea"/>
                <a:cs typeface="+mj-cs"/>
              </a:rPr>
              <a:t> I </a:t>
            </a:r>
            <a:r>
              <a:rPr lang="en-US" sz="3600" kern="1200" dirty="0" err="1">
                <a:solidFill>
                  <a:srgbClr val="FFFFFF"/>
                </a:solidFill>
                <a:latin typeface="+mj-lt"/>
                <a:ea typeface="+mj-ea"/>
                <a:cs typeface="+mj-cs"/>
              </a:rPr>
              <a:t>aldersklasser</a:t>
            </a:r>
            <a:endParaRPr lang="en-US" sz="3600" kern="1200" dirty="0">
              <a:solidFill>
                <a:srgbClr val="FFFFFF"/>
              </a:solidFill>
              <a:latin typeface="+mj-lt"/>
              <a:ea typeface="+mj-ea"/>
              <a:cs typeface="+mj-cs"/>
            </a:endParaRPr>
          </a:p>
        </p:txBody>
      </p:sp>
      <p:pic>
        <p:nvPicPr>
          <p:cNvPr id="4" name="Picture 4" descr="Graphical user interface&#10;&#10;Description automatically generated">
            <a:extLst>
              <a:ext uri="{FF2B5EF4-FFF2-40B4-BE49-F238E27FC236}">
                <a16:creationId xmlns:a16="http://schemas.microsoft.com/office/drawing/2014/main" id="{CCEB8E94-00AC-4BE3-A77E-2ACD829300E7}"/>
              </a:ext>
            </a:extLst>
          </p:cNvPr>
          <p:cNvPicPr>
            <a:picLocks noGrp="1" noChangeAspect="1"/>
          </p:cNvPicPr>
          <p:nvPr>
            <p:ph idx="1"/>
          </p:nvPr>
        </p:nvPicPr>
        <p:blipFill>
          <a:blip r:embed="rId3"/>
          <a:stretch>
            <a:fillRect/>
          </a:stretch>
        </p:blipFill>
        <p:spPr>
          <a:xfrm>
            <a:off x="4777316" y="1444481"/>
            <a:ext cx="6780700" cy="3966709"/>
          </a:xfrm>
          <a:prstGeom prst="rect">
            <a:avLst/>
          </a:prstGeom>
        </p:spPr>
      </p:pic>
    </p:spTree>
    <p:extLst>
      <p:ext uri="{BB962C8B-B14F-4D97-AF65-F5344CB8AC3E}">
        <p14:creationId xmlns:p14="http://schemas.microsoft.com/office/powerpoint/2010/main" val="2157025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10" name="Group 9">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5"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2"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3"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7"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8"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8"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9"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40"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1"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2"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3"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4"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5"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6"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7"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8"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9"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0"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1"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52"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3"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4"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5"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6"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7"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8"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9"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0"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1"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2"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3"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4"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grpSp>
      <p:sp useBgFill="1">
        <p:nvSpPr>
          <p:cNvPr id="66" name="Rectangle 65">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69"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0"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1"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2"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3"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4"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5"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6"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4"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5"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6"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98"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1"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10"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1"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2"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3"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4"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5"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6"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7"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8"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9"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0"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1"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2"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124"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tel 1">
            <a:extLst>
              <a:ext uri="{FF2B5EF4-FFF2-40B4-BE49-F238E27FC236}">
                <a16:creationId xmlns:a16="http://schemas.microsoft.com/office/drawing/2014/main" id="{A57E625B-5E4C-4B59-BB12-655769FE5687}"/>
              </a:ext>
            </a:extLst>
          </p:cNvPr>
          <p:cNvSpPr>
            <a:spLocks noGrp="1"/>
          </p:cNvSpPr>
          <p:nvPr>
            <p:ph type="title"/>
          </p:nvPr>
        </p:nvSpPr>
        <p:spPr>
          <a:xfrm>
            <a:off x="2043113" y="1122363"/>
            <a:ext cx="4527929" cy="4287836"/>
          </a:xfrm>
        </p:spPr>
        <p:txBody>
          <a:bodyPr vert="horz" lIns="91440" tIns="45720" rIns="91440" bIns="45720" rtlCol="0" anchor="ctr">
            <a:normAutofit/>
          </a:bodyPr>
          <a:lstStyle/>
          <a:p>
            <a:pPr algn="r"/>
            <a:r>
              <a:rPr lang="en-US" sz="5100"/>
              <a:t>Demenskartet</a:t>
            </a:r>
          </a:p>
        </p:txBody>
      </p:sp>
      <p:sp>
        <p:nvSpPr>
          <p:cNvPr id="3" name="Plassholder for innhold 2">
            <a:extLst>
              <a:ext uri="{FF2B5EF4-FFF2-40B4-BE49-F238E27FC236}">
                <a16:creationId xmlns:a16="http://schemas.microsoft.com/office/drawing/2014/main" id="{A742FDE5-CC96-412D-977A-960E17A95845}"/>
              </a:ext>
            </a:extLst>
          </p:cNvPr>
          <p:cNvSpPr>
            <a:spLocks noGrp="1"/>
          </p:cNvSpPr>
          <p:nvPr>
            <p:ph idx="1"/>
          </p:nvPr>
        </p:nvSpPr>
        <p:spPr>
          <a:xfrm>
            <a:off x="7851631" y="1122363"/>
            <a:ext cx="2816368" cy="4287834"/>
          </a:xfrm>
        </p:spPr>
        <p:txBody>
          <a:bodyPr vert="horz" lIns="91440" tIns="45720" rIns="91440" bIns="45720" rtlCol="0" anchor="ctr">
            <a:normAutofit/>
          </a:bodyPr>
          <a:lstStyle/>
          <a:p>
            <a:pPr marL="0" indent="0">
              <a:buNone/>
            </a:pPr>
            <a:r>
              <a:rPr lang="en-US" cap="all" dirty="0" err="1">
                <a:solidFill>
                  <a:schemeClr val="tx2"/>
                </a:solidFill>
                <a:hlinkClick r:id="rId4"/>
              </a:rPr>
              <a:t>Demenskartet</a:t>
            </a:r>
            <a:r>
              <a:rPr lang="en-US" cap="all" dirty="0">
                <a:solidFill>
                  <a:schemeClr val="tx2"/>
                </a:solidFill>
                <a:hlinkClick r:id="rId4"/>
              </a:rPr>
              <a:t> - </a:t>
            </a:r>
            <a:r>
              <a:rPr lang="en-US" cap="all" dirty="0" err="1">
                <a:solidFill>
                  <a:schemeClr val="tx2"/>
                </a:solidFill>
                <a:hlinkClick r:id="rId4"/>
              </a:rPr>
              <a:t>utviklingstrekk</a:t>
            </a:r>
            <a:endParaRPr lang="en-US" cap="all" dirty="0">
              <a:solidFill>
                <a:schemeClr val="tx2"/>
              </a:solidFill>
            </a:endParaRPr>
          </a:p>
        </p:txBody>
      </p:sp>
      <p:cxnSp>
        <p:nvCxnSpPr>
          <p:cNvPr id="126" name="Straight Connector 125">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716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758CDD-E7E2-4F74-A886-84088B3D2B0A}"/>
              </a:ext>
            </a:extLst>
          </p:cNvPr>
          <p:cNvSpPr>
            <a:spLocks noGrp="1"/>
          </p:cNvSpPr>
          <p:nvPr>
            <p:ph type="title"/>
          </p:nvPr>
        </p:nvSpPr>
        <p:spPr/>
        <p:txBody>
          <a:bodyPr/>
          <a:lstStyle/>
          <a:p>
            <a:r>
              <a:rPr lang="nb-NO" dirty="0"/>
              <a:t>Disposisjon</a:t>
            </a:r>
          </a:p>
        </p:txBody>
      </p:sp>
      <p:sp>
        <p:nvSpPr>
          <p:cNvPr id="3" name="Plassholder for innhold 2">
            <a:extLst>
              <a:ext uri="{FF2B5EF4-FFF2-40B4-BE49-F238E27FC236}">
                <a16:creationId xmlns:a16="http://schemas.microsoft.com/office/drawing/2014/main" id="{98704818-E53C-463C-B888-48CF5F25B70C}"/>
              </a:ext>
            </a:extLst>
          </p:cNvPr>
          <p:cNvSpPr>
            <a:spLocks noGrp="1"/>
          </p:cNvSpPr>
          <p:nvPr>
            <p:ph idx="1"/>
          </p:nvPr>
        </p:nvSpPr>
        <p:spPr/>
        <p:txBody>
          <a:bodyPr/>
          <a:lstStyle/>
          <a:p>
            <a:r>
              <a:rPr lang="nb-NO" dirty="0"/>
              <a:t>Demens sykdommer og kognitiv svikt</a:t>
            </a:r>
          </a:p>
          <a:p>
            <a:r>
              <a:rPr lang="nb-NO" dirty="0"/>
              <a:t>Utviklings tendenser nasjonalt og i kommunen</a:t>
            </a:r>
          </a:p>
          <a:p>
            <a:r>
              <a:rPr lang="nb-NO" dirty="0"/>
              <a:t>Pårørende oppfølging og tjenester</a:t>
            </a:r>
          </a:p>
          <a:p>
            <a:r>
              <a:rPr lang="nb-NO" dirty="0"/>
              <a:t>Forebygging av demens</a:t>
            </a:r>
          </a:p>
          <a:p>
            <a:r>
              <a:rPr lang="nb-NO" dirty="0"/>
              <a:t>En liten bønn og et budskap</a:t>
            </a:r>
          </a:p>
          <a:p>
            <a:endParaRPr lang="nb-NO" dirty="0"/>
          </a:p>
          <a:p>
            <a:endParaRPr lang="nb-NO" dirty="0"/>
          </a:p>
          <a:p>
            <a:endParaRPr lang="nb-NO" dirty="0"/>
          </a:p>
          <a:p>
            <a:endParaRPr lang="nb-NO" dirty="0"/>
          </a:p>
        </p:txBody>
      </p:sp>
    </p:spTree>
    <p:extLst>
      <p:ext uri="{BB962C8B-B14F-4D97-AF65-F5344CB8AC3E}">
        <p14:creationId xmlns:p14="http://schemas.microsoft.com/office/powerpoint/2010/main" val="2963839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142" name="Picture 2">
            <a:extLst>
              <a:ext uri="{FF2B5EF4-FFF2-40B4-BE49-F238E27FC236}">
                <a16:creationId xmlns:a16="http://schemas.microsoft.com/office/drawing/2014/main" id="{5FF7B57D-FF7B-48B3-9F60-9BCEEECF9E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143" name="Group 1032">
            <a:extLst>
              <a:ext uri="{FF2B5EF4-FFF2-40B4-BE49-F238E27FC236}">
                <a16:creationId xmlns:a16="http://schemas.microsoft.com/office/drawing/2014/main" id="{EB95AFDF-FA7D-4311-9C65-6D507D92F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034" name="Group 1033">
              <a:extLst>
                <a:ext uri="{FF2B5EF4-FFF2-40B4-BE49-F238E27FC236}">
                  <a16:creationId xmlns:a16="http://schemas.microsoft.com/office/drawing/2014/main" id="{9A5CCD98-20C1-4404-B788-FDA92F8A44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046" name="Rectangle 5">
                <a:extLst>
                  <a:ext uri="{FF2B5EF4-FFF2-40B4-BE49-F238E27FC236}">
                    <a16:creationId xmlns:a16="http://schemas.microsoft.com/office/drawing/2014/main" id="{C1424C76-B5C3-468E-86FA-8D9B269053D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47" name="Freeform 6">
                <a:extLst>
                  <a:ext uri="{FF2B5EF4-FFF2-40B4-BE49-F238E27FC236}">
                    <a16:creationId xmlns:a16="http://schemas.microsoft.com/office/drawing/2014/main" id="{B3922267-72C9-403B-A6DE-7D0A43D554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8" name="Freeform 7">
                <a:extLst>
                  <a:ext uri="{FF2B5EF4-FFF2-40B4-BE49-F238E27FC236}">
                    <a16:creationId xmlns:a16="http://schemas.microsoft.com/office/drawing/2014/main" id="{7276DB68-2E8D-4723-852B-7476DD38F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9" name="Freeform 8">
                <a:extLst>
                  <a:ext uri="{FF2B5EF4-FFF2-40B4-BE49-F238E27FC236}">
                    <a16:creationId xmlns:a16="http://schemas.microsoft.com/office/drawing/2014/main" id="{0A155711-4993-4D1E-89EA-A397C164F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0" name="Freeform 9">
                <a:extLst>
                  <a:ext uri="{FF2B5EF4-FFF2-40B4-BE49-F238E27FC236}">
                    <a16:creationId xmlns:a16="http://schemas.microsoft.com/office/drawing/2014/main" id="{2AB42136-2551-4CAA-857F-65FA3247B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1" name="Freeform 10">
                <a:extLst>
                  <a:ext uri="{FF2B5EF4-FFF2-40B4-BE49-F238E27FC236}">
                    <a16:creationId xmlns:a16="http://schemas.microsoft.com/office/drawing/2014/main" id="{7C2ADEA1-EA3E-4C0E-A28E-460092F7F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2" name="Freeform 11">
                <a:extLst>
                  <a:ext uri="{FF2B5EF4-FFF2-40B4-BE49-F238E27FC236}">
                    <a16:creationId xmlns:a16="http://schemas.microsoft.com/office/drawing/2014/main" id="{B04584B3-081C-4286-A840-AB5B16B10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3" name="Freeform 12">
                <a:extLst>
                  <a:ext uri="{FF2B5EF4-FFF2-40B4-BE49-F238E27FC236}">
                    <a16:creationId xmlns:a16="http://schemas.microsoft.com/office/drawing/2014/main" id="{3AB388FD-C246-4936-A041-E0413A132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4" name="Freeform 13">
                <a:extLst>
                  <a:ext uri="{FF2B5EF4-FFF2-40B4-BE49-F238E27FC236}">
                    <a16:creationId xmlns:a16="http://schemas.microsoft.com/office/drawing/2014/main" id="{57692343-2D12-4F57-836C-945D407B6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5" name="Freeform 14">
                <a:extLst>
                  <a:ext uri="{FF2B5EF4-FFF2-40B4-BE49-F238E27FC236}">
                    <a16:creationId xmlns:a16="http://schemas.microsoft.com/office/drawing/2014/main" id="{062EE710-0210-4840-8698-E0DF1C617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6" name="Freeform 15">
                <a:extLst>
                  <a:ext uri="{FF2B5EF4-FFF2-40B4-BE49-F238E27FC236}">
                    <a16:creationId xmlns:a16="http://schemas.microsoft.com/office/drawing/2014/main" id="{161892F4-6071-40CD-8E18-CDEE0C91B5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7" name="Line 16">
                <a:extLst>
                  <a:ext uri="{FF2B5EF4-FFF2-40B4-BE49-F238E27FC236}">
                    <a16:creationId xmlns:a16="http://schemas.microsoft.com/office/drawing/2014/main" id="{3E6BBE44-8D88-407D-B1C6-10C89DD6173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058" name="Freeform 17">
                <a:extLst>
                  <a:ext uri="{FF2B5EF4-FFF2-40B4-BE49-F238E27FC236}">
                    <a16:creationId xmlns:a16="http://schemas.microsoft.com/office/drawing/2014/main" id="{1E90AE6E-328E-4730-825C-B5130F5CF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9" name="Freeform 18">
                <a:extLst>
                  <a:ext uri="{FF2B5EF4-FFF2-40B4-BE49-F238E27FC236}">
                    <a16:creationId xmlns:a16="http://schemas.microsoft.com/office/drawing/2014/main" id="{24EC969F-6E4A-4163-ABDA-4674429A3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0" name="Freeform 19">
                <a:extLst>
                  <a:ext uri="{FF2B5EF4-FFF2-40B4-BE49-F238E27FC236}">
                    <a16:creationId xmlns:a16="http://schemas.microsoft.com/office/drawing/2014/main" id="{1B735C94-B049-42C6-9DEF-5DB70D58C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1" name="Freeform 20">
                <a:extLst>
                  <a:ext uri="{FF2B5EF4-FFF2-40B4-BE49-F238E27FC236}">
                    <a16:creationId xmlns:a16="http://schemas.microsoft.com/office/drawing/2014/main" id="{051C02E6-1954-478B-AEAE-BF8F36BE94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2" name="Rectangle 21">
                <a:extLst>
                  <a:ext uri="{FF2B5EF4-FFF2-40B4-BE49-F238E27FC236}">
                    <a16:creationId xmlns:a16="http://schemas.microsoft.com/office/drawing/2014/main" id="{6710B1C0-310A-48D0-B824-459D9AFC2FB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63" name="Freeform 22">
                <a:extLst>
                  <a:ext uri="{FF2B5EF4-FFF2-40B4-BE49-F238E27FC236}">
                    <a16:creationId xmlns:a16="http://schemas.microsoft.com/office/drawing/2014/main" id="{1204A606-D9A6-4DC6-9F0E-D516EA1EB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4" name="Freeform 23">
                <a:extLst>
                  <a:ext uri="{FF2B5EF4-FFF2-40B4-BE49-F238E27FC236}">
                    <a16:creationId xmlns:a16="http://schemas.microsoft.com/office/drawing/2014/main" id="{EE569555-0243-4979-A537-C9B4AFD5F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5" name="Freeform 24">
                <a:extLst>
                  <a:ext uri="{FF2B5EF4-FFF2-40B4-BE49-F238E27FC236}">
                    <a16:creationId xmlns:a16="http://schemas.microsoft.com/office/drawing/2014/main" id="{D52A977D-4993-48AF-A792-F2DE09639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6" name="Freeform 25">
                <a:extLst>
                  <a:ext uri="{FF2B5EF4-FFF2-40B4-BE49-F238E27FC236}">
                    <a16:creationId xmlns:a16="http://schemas.microsoft.com/office/drawing/2014/main" id="{93CFF2DC-E52E-4D99-97D5-B0D7B792E5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7" name="Freeform 26">
                <a:extLst>
                  <a:ext uri="{FF2B5EF4-FFF2-40B4-BE49-F238E27FC236}">
                    <a16:creationId xmlns:a16="http://schemas.microsoft.com/office/drawing/2014/main" id="{5E175372-AF09-42A7-B3D0-226C834891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8" name="Freeform 27">
                <a:extLst>
                  <a:ext uri="{FF2B5EF4-FFF2-40B4-BE49-F238E27FC236}">
                    <a16:creationId xmlns:a16="http://schemas.microsoft.com/office/drawing/2014/main" id="{ABF20BA9-F4B2-49EA-A573-578B18977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9" name="Freeform 28">
                <a:extLst>
                  <a:ext uri="{FF2B5EF4-FFF2-40B4-BE49-F238E27FC236}">
                    <a16:creationId xmlns:a16="http://schemas.microsoft.com/office/drawing/2014/main" id="{AA3A7A4B-C811-4E23-8BFD-5823A032D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0" name="Freeform 29">
                <a:extLst>
                  <a:ext uri="{FF2B5EF4-FFF2-40B4-BE49-F238E27FC236}">
                    <a16:creationId xmlns:a16="http://schemas.microsoft.com/office/drawing/2014/main" id="{47537781-F057-4B97-AD8F-12FE9BE59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1" name="Freeform 30">
                <a:extLst>
                  <a:ext uri="{FF2B5EF4-FFF2-40B4-BE49-F238E27FC236}">
                    <a16:creationId xmlns:a16="http://schemas.microsoft.com/office/drawing/2014/main" id="{078883C7-EB52-4BB7-A9A7-F8C046A83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2" name="Freeform 31">
                <a:extLst>
                  <a:ext uri="{FF2B5EF4-FFF2-40B4-BE49-F238E27FC236}">
                    <a16:creationId xmlns:a16="http://schemas.microsoft.com/office/drawing/2014/main" id="{63CCBBF8-5972-4ED3-AB5B-46DC425B1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1035" name="Group 1034">
              <a:extLst>
                <a:ext uri="{FF2B5EF4-FFF2-40B4-BE49-F238E27FC236}">
                  <a16:creationId xmlns:a16="http://schemas.microsoft.com/office/drawing/2014/main" id="{A8C19883-37FB-437C-A3AA-89AA6239D3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036" name="Freeform 32">
                <a:extLst>
                  <a:ext uri="{FF2B5EF4-FFF2-40B4-BE49-F238E27FC236}">
                    <a16:creationId xmlns:a16="http://schemas.microsoft.com/office/drawing/2014/main" id="{AF1753DD-4CEF-45EC-B952-90EA8895D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7" name="Freeform 33">
                <a:extLst>
                  <a:ext uri="{FF2B5EF4-FFF2-40B4-BE49-F238E27FC236}">
                    <a16:creationId xmlns:a16="http://schemas.microsoft.com/office/drawing/2014/main" id="{5B9356DB-C1BE-4D76-8FA7-4FBAA12D1D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8" name="Freeform 34">
                <a:extLst>
                  <a:ext uri="{FF2B5EF4-FFF2-40B4-BE49-F238E27FC236}">
                    <a16:creationId xmlns:a16="http://schemas.microsoft.com/office/drawing/2014/main" id="{C4F59561-572D-42BA-A6FD-F3AFA1A394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9" name="Freeform 35">
                <a:extLst>
                  <a:ext uri="{FF2B5EF4-FFF2-40B4-BE49-F238E27FC236}">
                    <a16:creationId xmlns:a16="http://schemas.microsoft.com/office/drawing/2014/main" id="{BB7A51A1-D509-4494-BAE2-1B96CAD4D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0" name="Freeform 36">
                <a:extLst>
                  <a:ext uri="{FF2B5EF4-FFF2-40B4-BE49-F238E27FC236}">
                    <a16:creationId xmlns:a16="http://schemas.microsoft.com/office/drawing/2014/main" id="{D3FE0B5A-55DE-4E56-8E9B-B92D1DB9A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1" name="Freeform 37">
                <a:extLst>
                  <a:ext uri="{FF2B5EF4-FFF2-40B4-BE49-F238E27FC236}">
                    <a16:creationId xmlns:a16="http://schemas.microsoft.com/office/drawing/2014/main" id="{F125661C-3A0E-4B6E-B2AB-1B08C8925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2" name="Freeform 38">
                <a:extLst>
                  <a:ext uri="{FF2B5EF4-FFF2-40B4-BE49-F238E27FC236}">
                    <a16:creationId xmlns:a16="http://schemas.microsoft.com/office/drawing/2014/main" id="{39304006-EE77-438A-A0D1-537322356C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3" name="Freeform 39">
                <a:extLst>
                  <a:ext uri="{FF2B5EF4-FFF2-40B4-BE49-F238E27FC236}">
                    <a16:creationId xmlns:a16="http://schemas.microsoft.com/office/drawing/2014/main" id="{C6031DEB-4109-4049-82CF-DD06483A2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4" name="Freeform 40">
                <a:extLst>
                  <a:ext uri="{FF2B5EF4-FFF2-40B4-BE49-F238E27FC236}">
                    <a16:creationId xmlns:a16="http://schemas.microsoft.com/office/drawing/2014/main" id="{65FC2657-18D6-4490-88D6-32E6B1C6FB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5" name="Rectangle 41">
                <a:extLst>
                  <a:ext uri="{FF2B5EF4-FFF2-40B4-BE49-F238E27FC236}">
                    <a16:creationId xmlns:a16="http://schemas.microsoft.com/office/drawing/2014/main" id="{20BEA03B-3EAD-4FA2-BC9D-25A14D635CF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sp useBgFill="1">
        <p:nvSpPr>
          <p:cNvPr id="1144" name="Rectangle 1073">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45"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tel 1">
            <a:extLst>
              <a:ext uri="{FF2B5EF4-FFF2-40B4-BE49-F238E27FC236}">
                <a16:creationId xmlns:a16="http://schemas.microsoft.com/office/drawing/2014/main" id="{0012CCD2-0D5D-46B7-88E7-6DC2226EE27E}"/>
              </a:ext>
            </a:extLst>
          </p:cNvPr>
          <p:cNvSpPr>
            <a:spLocks noGrp="1"/>
          </p:cNvSpPr>
          <p:nvPr>
            <p:ph type="title"/>
          </p:nvPr>
        </p:nvSpPr>
        <p:spPr>
          <a:xfrm>
            <a:off x="1141413" y="618518"/>
            <a:ext cx="4459286" cy="1478570"/>
          </a:xfrm>
        </p:spPr>
        <p:txBody>
          <a:bodyPr vert="horz" lIns="91440" tIns="45720" rIns="91440" bIns="45720" rtlCol="0" anchor="ctr">
            <a:normAutofit/>
          </a:bodyPr>
          <a:lstStyle/>
          <a:p>
            <a:r>
              <a:rPr lang="en-US" dirty="0" err="1"/>
              <a:t>Pårørende</a:t>
            </a:r>
            <a:r>
              <a:rPr lang="en-US" dirty="0"/>
              <a:t> </a:t>
            </a:r>
            <a:r>
              <a:rPr lang="en-US" dirty="0" err="1"/>
              <a:t>oppfølging</a:t>
            </a:r>
            <a:r>
              <a:rPr lang="en-US" dirty="0"/>
              <a:t> </a:t>
            </a:r>
            <a:r>
              <a:rPr lang="en-US" dirty="0" err="1"/>
              <a:t>og</a:t>
            </a:r>
            <a:r>
              <a:rPr lang="en-US" dirty="0"/>
              <a:t> </a:t>
            </a:r>
            <a:r>
              <a:rPr lang="en-US" dirty="0" err="1"/>
              <a:t>tilbud</a:t>
            </a:r>
            <a:r>
              <a:rPr lang="en-US" dirty="0"/>
              <a:t> I </a:t>
            </a:r>
            <a:r>
              <a:rPr lang="en-US" dirty="0" err="1"/>
              <a:t>kommunen</a:t>
            </a:r>
            <a:endParaRPr lang="en-US" dirty="0"/>
          </a:p>
        </p:txBody>
      </p:sp>
      <p:sp>
        <p:nvSpPr>
          <p:cNvPr id="4" name="Plassholder for tekst 3">
            <a:extLst>
              <a:ext uri="{FF2B5EF4-FFF2-40B4-BE49-F238E27FC236}">
                <a16:creationId xmlns:a16="http://schemas.microsoft.com/office/drawing/2014/main" id="{BBE8A96E-B3ED-42B6-AF0F-4A30952817F8}"/>
              </a:ext>
            </a:extLst>
          </p:cNvPr>
          <p:cNvSpPr>
            <a:spLocks noGrp="1"/>
          </p:cNvSpPr>
          <p:nvPr>
            <p:ph type="body" sz="half" idx="2"/>
          </p:nvPr>
        </p:nvSpPr>
        <p:spPr>
          <a:xfrm>
            <a:off x="1141412" y="2249487"/>
            <a:ext cx="4459287" cy="3965046"/>
          </a:xfrm>
        </p:spPr>
        <p:txBody>
          <a:bodyPr vert="horz" lIns="91440" tIns="45720" rIns="91440" bIns="45720" rtlCol="0">
            <a:normAutofit/>
          </a:bodyPr>
          <a:lstStyle/>
          <a:p>
            <a:pPr indent="-228600">
              <a:buFont typeface="Arial" panose="020B0604020202020204" pitchFamily="34" charset="0"/>
              <a:buChar char="•"/>
            </a:pPr>
            <a:r>
              <a:rPr lang="en-US" sz="2000" dirty="0" err="1"/>
              <a:t>Hjemmesykepleie</a:t>
            </a:r>
            <a:endParaRPr lang="en-US" sz="2000" dirty="0"/>
          </a:p>
          <a:p>
            <a:pPr indent="-228600">
              <a:buFont typeface="Arial" panose="020B0604020202020204" pitchFamily="34" charset="0"/>
              <a:buChar char="•"/>
            </a:pPr>
            <a:r>
              <a:rPr lang="en-US" sz="2000" dirty="0" err="1"/>
              <a:t>Demensteam</a:t>
            </a:r>
            <a:r>
              <a:rPr lang="en-US" sz="2000" dirty="0"/>
              <a:t>/</a:t>
            </a:r>
            <a:r>
              <a:rPr lang="en-US" sz="2000" dirty="0" err="1"/>
              <a:t>koordinator</a:t>
            </a:r>
            <a:endParaRPr lang="en-US" sz="2000" dirty="0"/>
          </a:p>
          <a:p>
            <a:pPr indent="-228600">
              <a:buFont typeface="Arial" panose="020B0604020202020204" pitchFamily="34" charset="0"/>
              <a:buChar char="•"/>
            </a:pPr>
            <a:r>
              <a:rPr lang="en-US" sz="2000" dirty="0" err="1"/>
              <a:t>Pårørendeskole</a:t>
            </a:r>
            <a:endParaRPr lang="en-US" sz="2000" dirty="0"/>
          </a:p>
          <a:p>
            <a:pPr indent="-228600">
              <a:buFont typeface="Arial" panose="020B0604020202020204" pitchFamily="34" charset="0"/>
              <a:buChar char="•"/>
            </a:pPr>
            <a:r>
              <a:rPr lang="en-US" sz="2000" dirty="0" err="1"/>
              <a:t>Smartboliger</a:t>
            </a:r>
            <a:r>
              <a:rPr lang="en-US" sz="2000" dirty="0"/>
              <a:t> </a:t>
            </a:r>
          </a:p>
        </p:txBody>
      </p:sp>
      <p:pic>
        <p:nvPicPr>
          <p:cNvPr id="1026" name="Picture 2" descr="Et bilde som inneholder utendørs, person, bakke, gjerde&#10;&#10;Automatisk generert beskrivelse">
            <a:extLst>
              <a:ext uri="{FF2B5EF4-FFF2-40B4-BE49-F238E27FC236}">
                <a16:creationId xmlns:a16="http://schemas.microsoft.com/office/drawing/2014/main" id="{7DB87876-1851-464B-B575-60F36494F088}"/>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6096000" y="1561391"/>
            <a:ext cx="5456279" cy="3710269"/>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146" name="Group 1077">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079"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80"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1"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2"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3"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4"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5"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6"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7"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8"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9"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0"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091"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2"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3"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4"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5"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96"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7"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8"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9"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0"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1"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2"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3"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4"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5"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Tree>
    <p:extLst>
      <p:ext uri="{BB962C8B-B14F-4D97-AF65-F5344CB8AC3E}">
        <p14:creationId xmlns:p14="http://schemas.microsoft.com/office/powerpoint/2010/main" val="1633338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2BCCF5-FF03-4409-A7FA-A19F9ED7180B}"/>
              </a:ext>
            </a:extLst>
          </p:cNvPr>
          <p:cNvSpPr>
            <a:spLocks noGrp="1"/>
          </p:cNvSpPr>
          <p:nvPr>
            <p:ph type="title"/>
          </p:nvPr>
        </p:nvSpPr>
        <p:spPr/>
        <p:txBody>
          <a:bodyPr/>
          <a:lstStyle/>
          <a:p>
            <a:r>
              <a:rPr lang="nb-NO"/>
              <a:t>Forebygging av demenssykdommer</a:t>
            </a:r>
            <a:endParaRPr lang="nb-NO" dirty="0"/>
          </a:p>
        </p:txBody>
      </p:sp>
      <p:sp>
        <p:nvSpPr>
          <p:cNvPr id="7" name="Plassholder for innhold 6">
            <a:extLst>
              <a:ext uri="{FF2B5EF4-FFF2-40B4-BE49-F238E27FC236}">
                <a16:creationId xmlns:a16="http://schemas.microsoft.com/office/drawing/2014/main" id="{59668689-392A-4C3D-A747-12D14DCDB42B}"/>
              </a:ext>
            </a:extLst>
          </p:cNvPr>
          <p:cNvSpPr>
            <a:spLocks noGrp="1"/>
          </p:cNvSpPr>
          <p:nvPr>
            <p:ph idx="1"/>
          </p:nvPr>
        </p:nvSpPr>
        <p:spPr/>
        <p:txBody>
          <a:bodyPr/>
          <a:lstStyle/>
          <a:p>
            <a:endParaRPr lang="nb-NO" dirty="0"/>
          </a:p>
        </p:txBody>
      </p:sp>
      <p:sp>
        <p:nvSpPr>
          <p:cNvPr id="8" name="Plassholder for tekst 7">
            <a:extLst>
              <a:ext uri="{FF2B5EF4-FFF2-40B4-BE49-F238E27FC236}">
                <a16:creationId xmlns:a16="http://schemas.microsoft.com/office/drawing/2014/main" id="{43F4BAEF-316B-40CC-B831-D94A51A213F5}"/>
              </a:ext>
            </a:extLst>
          </p:cNvPr>
          <p:cNvSpPr>
            <a:spLocks noGrp="1"/>
          </p:cNvSpPr>
          <p:nvPr>
            <p:ph type="body" sz="half" idx="2"/>
          </p:nvPr>
        </p:nvSpPr>
        <p:spPr/>
        <p:txBody>
          <a:bodyPr>
            <a:normAutofit fontScale="92500" lnSpcReduction="20000"/>
          </a:bodyPr>
          <a:lstStyle/>
          <a:p>
            <a:r>
              <a:rPr lang="nb-NO" dirty="0"/>
              <a:t>Arv</a:t>
            </a:r>
          </a:p>
          <a:p>
            <a:r>
              <a:rPr lang="nb-NO" dirty="0"/>
              <a:t>Skolegang/utdanning</a:t>
            </a:r>
          </a:p>
          <a:p>
            <a:r>
              <a:rPr lang="nb-NO" dirty="0"/>
              <a:t>Hørsel</a:t>
            </a:r>
          </a:p>
          <a:p>
            <a:r>
              <a:rPr lang="nb-NO" dirty="0"/>
              <a:t>Høyt BT</a:t>
            </a:r>
          </a:p>
          <a:p>
            <a:r>
              <a:rPr lang="nb-NO" dirty="0"/>
              <a:t>Overvekt</a:t>
            </a:r>
          </a:p>
          <a:p>
            <a:r>
              <a:rPr lang="nb-NO" dirty="0"/>
              <a:t>Røyking</a:t>
            </a:r>
          </a:p>
          <a:p>
            <a:r>
              <a:rPr lang="nb-NO" dirty="0"/>
              <a:t>Depresjon</a:t>
            </a:r>
          </a:p>
          <a:p>
            <a:r>
              <a:rPr lang="nb-NO" dirty="0"/>
              <a:t>Isolasjon</a:t>
            </a:r>
          </a:p>
          <a:p>
            <a:r>
              <a:rPr lang="nb-NO" dirty="0"/>
              <a:t>Fysisk inaktivitet</a:t>
            </a:r>
          </a:p>
          <a:p>
            <a:r>
              <a:rPr lang="nb-NO" dirty="0"/>
              <a:t>Diabetes</a:t>
            </a:r>
          </a:p>
          <a:p>
            <a:endParaRPr lang="nb-NO" dirty="0"/>
          </a:p>
          <a:p>
            <a:endParaRPr lang="nb-NO" dirty="0"/>
          </a:p>
          <a:p>
            <a:endParaRPr lang="nb-NO" dirty="0"/>
          </a:p>
          <a:p>
            <a:endParaRPr lang="nb-NO" dirty="0"/>
          </a:p>
        </p:txBody>
      </p:sp>
      <p:pic>
        <p:nvPicPr>
          <p:cNvPr id="4" name="Bilde 3">
            <a:extLst>
              <a:ext uri="{FF2B5EF4-FFF2-40B4-BE49-F238E27FC236}">
                <a16:creationId xmlns:a16="http://schemas.microsoft.com/office/drawing/2014/main" id="{7D48F057-73E0-4254-BF0A-12327929CE54}"/>
              </a:ext>
            </a:extLst>
          </p:cNvPr>
          <p:cNvPicPr>
            <a:picLocks noChangeAspect="1"/>
          </p:cNvPicPr>
          <p:nvPr/>
        </p:nvPicPr>
        <p:blipFill>
          <a:blip r:embed="rId3"/>
          <a:stretch>
            <a:fillRect/>
          </a:stretch>
        </p:blipFill>
        <p:spPr>
          <a:xfrm>
            <a:off x="5919407" y="0"/>
            <a:ext cx="5104867" cy="6858000"/>
          </a:xfrm>
          <a:prstGeom prst="rect">
            <a:avLst/>
          </a:prstGeom>
        </p:spPr>
      </p:pic>
    </p:spTree>
    <p:extLst>
      <p:ext uri="{BB962C8B-B14F-4D97-AF65-F5344CB8AC3E}">
        <p14:creationId xmlns:p14="http://schemas.microsoft.com/office/powerpoint/2010/main" val="2625676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8BFE78-B7B3-4F1A-8516-34E3F43B281A}"/>
              </a:ext>
            </a:extLst>
          </p:cNvPr>
          <p:cNvSpPr>
            <a:spLocks noGrp="1"/>
          </p:cNvSpPr>
          <p:nvPr>
            <p:ph type="title"/>
          </p:nvPr>
        </p:nvSpPr>
        <p:spPr/>
        <p:txBody>
          <a:bodyPr/>
          <a:lstStyle/>
          <a:p>
            <a:r>
              <a:rPr lang="nb-NO" dirty="0"/>
              <a:t>Dagsenteret</a:t>
            </a:r>
          </a:p>
        </p:txBody>
      </p:sp>
      <p:sp>
        <p:nvSpPr>
          <p:cNvPr id="21" name="Plassholder for tekst 20">
            <a:extLst>
              <a:ext uri="{FF2B5EF4-FFF2-40B4-BE49-F238E27FC236}">
                <a16:creationId xmlns:a16="http://schemas.microsoft.com/office/drawing/2014/main" id="{0410B8DF-8559-4EA0-A37D-971DB8FD0354}"/>
              </a:ext>
            </a:extLst>
          </p:cNvPr>
          <p:cNvSpPr>
            <a:spLocks noGrp="1"/>
          </p:cNvSpPr>
          <p:nvPr>
            <p:ph type="body" idx="1"/>
          </p:nvPr>
        </p:nvSpPr>
        <p:spPr/>
        <p:txBody>
          <a:bodyPr>
            <a:normAutofit/>
          </a:bodyPr>
          <a:lstStyle/>
          <a:p>
            <a:endParaRPr lang="nb-NO" dirty="0"/>
          </a:p>
        </p:txBody>
      </p:sp>
      <p:pic>
        <p:nvPicPr>
          <p:cNvPr id="26" name="Plassholder for innhold 25" descr="Et bilde som inneholder gress, tre, utendørs, himmel&#10;&#10;Automatisk generert beskrivelse">
            <a:extLst>
              <a:ext uri="{FF2B5EF4-FFF2-40B4-BE49-F238E27FC236}">
                <a16:creationId xmlns:a16="http://schemas.microsoft.com/office/drawing/2014/main" id="{CC6A713C-F14B-4971-8DDB-F170B787ED41}"/>
              </a:ext>
            </a:extLst>
          </p:cNvPr>
          <p:cNvPicPr>
            <a:picLocks noGrp="1" noChangeAspect="1"/>
          </p:cNvPicPr>
          <p:nvPr>
            <p:ph sz="half" idx="2"/>
          </p:nvPr>
        </p:nvPicPr>
        <p:blipFill>
          <a:blip r:embed="rId3"/>
          <a:stretch>
            <a:fillRect/>
          </a:stretch>
        </p:blipFill>
        <p:spPr>
          <a:xfrm>
            <a:off x="1370019" y="2452073"/>
            <a:ext cx="3623733" cy="3013077"/>
          </a:xfrm>
        </p:spPr>
      </p:pic>
      <p:sp>
        <p:nvSpPr>
          <p:cNvPr id="23" name="Plassholder for tekst 22">
            <a:extLst>
              <a:ext uri="{FF2B5EF4-FFF2-40B4-BE49-F238E27FC236}">
                <a16:creationId xmlns:a16="http://schemas.microsoft.com/office/drawing/2014/main" id="{E02E796F-4F4B-43BD-B354-D72C47679677}"/>
              </a:ext>
            </a:extLst>
          </p:cNvPr>
          <p:cNvSpPr>
            <a:spLocks noGrp="1"/>
          </p:cNvSpPr>
          <p:nvPr>
            <p:ph type="body" sz="quarter" idx="3"/>
          </p:nvPr>
        </p:nvSpPr>
        <p:spPr>
          <a:xfrm>
            <a:off x="6400808" y="1637881"/>
            <a:ext cx="4646602" cy="894304"/>
          </a:xfrm>
        </p:spPr>
        <p:txBody>
          <a:bodyPr>
            <a:normAutofit/>
          </a:bodyPr>
          <a:lstStyle/>
          <a:p>
            <a:r>
              <a:rPr lang="nb-NO" dirty="0"/>
              <a:t>Monica, Anita og </a:t>
            </a:r>
            <a:r>
              <a:rPr lang="nb-NO" dirty="0" err="1"/>
              <a:t>silje</a:t>
            </a:r>
            <a:endParaRPr lang="nb-NO" dirty="0"/>
          </a:p>
        </p:txBody>
      </p:sp>
      <p:pic>
        <p:nvPicPr>
          <p:cNvPr id="28" name="Plassholder for innhold 27" descr="Et bilde som inneholder person, vegg, innendørs, poserer&#10;&#10;Automatisk generert beskrivelse">
            <a:extLst>
              <a:ext uri="{FF2B5EF4-FFF2-40B4-BE49-F238E27FC236}">
                <a16:creationId xmlns:a16="http://schemas.microsoft.com/office/drawing/2014/main" id="{EDE634D6-9A07-4A21-B40E-E38A2A4F68AC}"/>
              </a:ext>
            </a:extLst>
          </p:cNvPr>
          <p:cNvPicPr>
            <a:picLocks noGrp="1" noChangeAspect="1"/>
          </p:cNvPicPr>
          <p:nvPr>
            <p:ph sz="quarter" idx="4"/>
          </p:nvPr>
        </p:nvPicPr>
        <p:blipFill>
          <a:blip r:embed="rId4"/>
          <a:stretch>
            <a:fillRect/>
          </a:stretch>
        </p:blipFill>
        <p:spPr>
          <a:xfrm>
            <a:off x="6867149" y="2893925"/>
            <a:ext cx="2638592" cy="3246136"/>
          </a:xfrm>
        </p:spPr>
      </p:pic>
    </p:spTree>
    <p:extLst>
      <p:ext uri="{BB962C8B-B14F-4D97-AF65-F5344CB8AC3E}">
        <p14:creationId xmlns:p14="http://schemas.microsoft.com/office/powerpoint/2010/main" val="2614906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3325" name="Picture 2">
            <a:extLst>
              <a:ext uri="{FF2B5EF4-FFF2-40B4-BE49-F238E27FC236}">
                <a16:creationId xmlns:a16="http://schemas.microsoft.com/office/drawing/2014/main" id="{59FACE42-44B0-4185-8ED4-9043A78C86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3326" name="Group 3238">
            <a:extLst>
              <a:ext uri="{FF2B5EF4-FFF2-40B4-BE49-F238E27FC236}">
                <a16:creationId xmlns:a16="http://schemas.microsoft.com/office/drawing/2014/main" id="{A838DBA2-246D-4087-AE0A-6EA2B4B65A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3240" name="Group 3239">
              <a:extLst>
                <a:ext uri="{FF2B5EF4-FFF2-40B4-BE49-F238E27FC236}">
                  <a16:creationId xmlns:a16="http://schemas.microsoft.com/office/drawing/2014/main" id="{B4406F95-9579-494D-BE1E-A012A7F4CB3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252" name="Rectangle 5">
                <a:extLst>
                  <a:ext uri="{FF2B5EF4-FFF2-40B4-BE49-F238E27FC236}">
                    <a16:creationId xmlns:a16="http://schemas.microsoft.com/office/drawing/2014/main" id="{4C8D671A-5C73-44CA-B6D0-7F3BC195BA6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3253" name="Freeform 6">
                <a:extLst>
                  <a:ext uri="{FF2B5EF4-FFF2-40B4-BE49-F238E27FC236}">
                    <a16:creationId xmlns:a16="http://schemas.microsoft.com/office/drawing/2014/main" id="{F0DB3AC8-B5AD-4004-B0B9-74B58BECA0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54" name="Freeform 7">
                <a:extLst>
                  <a:ext uri="{FF2B5EF4-FFF2-40B4-BE49-F238E27FC236}">
                    <a16:creationId xmlns:a16="http://schemas.microsoft.com/office/drawing/2014/main" id="{F3B2C8F3-E236-45B2-B2E1-8460F8FD6D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55" name="Freeform 8">
                <a:extLst>
                  <a:ext uri="{FF2B5EF4-FFF2-40B4-BE49-F238E27FC236}">
                    <a16:creationId xmlns:a16="http://schemas.microsoft.com/office/drawing/2014/main" id="{761EE3AC-0BC2-4A29-AD58-5CB0EEFF9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56" name="Freeform 9">
                <a:extLst>
                  <a:ext uri="{FF2B5EF4-FFF2-40B4-BE49-F238E27FC236}">
                    <a16:creationId xmlns:a16="http://schemas.microsoft.com/office/drawing/2014/main" id="{38DC43BE-83DD-43F3-A21F-9B58B1074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57" name="Freeform 10">
                <a:extLst>
                  <a:ext uri="{FF2B5EF4-FFF2-40B4-BE49-F238E27FC236}">
                    <a16:creationId xmlns:a16="http://schemas.microsoft.com/office/drawing/2014/main" id="{112583CE-53E8-48F6-9F71-25A32BFD6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58" name="Freeform 11">
                <a:extLst>
                  <a:ext uri="{FF2B5EF4-FFF2-40B4-BE49-F238E27FC236}">
                    <a16:creationId xmlns:a16="http://schemas.microsoft.com/office/drawing/2014/main" id="{229A7966-2C4F-4334-8FB7-08521F984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59" name="Freeform 12">
                <a:extLst>
                  <a:ext uri="{FF2B5EF4-FFF2-40B4-BE49-F238E27FC236}">
                    <a16:creationId xmlns:a16="http://schemas.microsoft.com/office/drawing/2014/main" id="{656FCF6A-DF5B-42AA-83C4-22CD7B9947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60" name="Freeform 13">
                <a:extLst>
                  <a:ext uri="{FF2B5EF4-FFF2-40B4-BE49-F238E27FC236}">
                    <a16:creationId xmlns:a16="http://schemas.microsoft.com/office/drawing/2014/main" id="{E908B3EE-F31D-4E8D-BF3C-71F5B35F02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61" name="Freeform 14">
                <a:extLst>
                  <a:ext uri="{FF2B5EF4-FFF2-40B4-BE49-F238E27FC236}">
                    <a16:creationId xmlns:a16="http://schemas.microsoft.com/office/drawing/2014/main" id="{DA9F96D7-B42C-4F80-8F26-72388FE0C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62" name="Freeform 15">
                <a:extLst>
                  <a:ext uri="{FF2B5EF4-FFF2-40B4-BE49-F238E27FC236}">
                    <a16:creationId xmlns:a16="http://schemas.microsoft.com/office/drawing/2014/main" id="{5C9D5861-5A45-408A-A25E-61ED661AD7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63" name="Line 16">
                <a:extLst>
                  <a:ext uri="{FF2B5EF4-FFF2-40B4-BE49-F238E27FC236}">
                    <a16:creationId xmlns:a16="http://schemas.microsoft.com/office/drawing/2014/main" id="{DEEF5DD7-13B2-4CBB-A1AE-193A618B0F0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072" name="Freeform 17">
                <a:extLst>
                  <a:ext uri="{FF2B5EF4-FFF2-40B4-BE49-F238E27FC236}">
                    <a16:creationId xmlns:a16="http://schemas.microsoft.com/office/drawing/2014/main" id="{3D896DDA-5AD2-4360-9E65-A79213105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73" name="Freeform 18">
                <a:extLst>
                  <a:ext uri="{FF2B5EF4-FFF2-40B4-BE49-F238E27FC236}">
                    <a16:creationId xmlns:a16="http://schemas.microsoft.com/office/drawing/2014/main" id="{C088F3B1-D893-4078-8EAE-6A3776F67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27" name="Freeform 19">
                <a:extLst>
                  <a:ext uri="{FF2B5EF4-FFF2-40B4-BE49-F238E27FC236}">
                    <a16:creationId xmlns:a16="http://schemas.microsoft.com/office/drawing/2014/main" id="{23CCB367-42E1-4DEF-BABD-7457EB9F2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75" name="Freeform 20">
                <a:extLst>
                  <a:ext uri="{FF2B5EF4-FFF2-40B4-BE49-F238E27FC236}">
                    <a16:creationId xmlns:a16="http://schemas.microsoft.com/office/drawing/2014/main" id="{BAFD46CE-CD21-4C8E-8ACE-B1A0B74A9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76" name="Rectangle 21">
                <a:extLst>
                  <a:ext uri="{FF2B5EF4-FFF2-40B4-BE49-F238E27FC236}">
                    <a16:creationId xmlns:a16="http://schemas.microsoft.com/office/drawing/2014/main" id="{23980A26-1FFF-4434-A77C-C5A1C96A54B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3077" name="Freeform 22">
                <a:extLst>
                  <a:ext uri="{FF2B5EF4-FFF2-40B4-BE49-F238E27FC236}">
                    <a16:creationId xmlns:a16="http://schemas.microsoft.com/office/drawing/2014/main" id="{AE64C1E5-E917-4222-8080-3EF831FB46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78" name="Freeform 23">
                <a:extLst>
                  <a:ext uri="{FF2B5EF4-FFF2-40B4-BE49-F238E27FC236}">
                    <a16:creationId xmlns:a16="http://schemas.microsoft.com/office/drawing/2014/main" id="{D4D42DE6-99E5-4D28-834E-6601A7DD93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28" name="Freeform 24">
                <a:extLst>
                  <a:ext uri="{FF2B5EF4-FFF2-40B4-BE49-F238E27FC236}">
                    <a16:creationId xmlns:a16="http://schemas.microsoft.com/office/drawing/2014/main" id="{194304B3-4C44-49E0-A677-19E2DA8CC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80" name="Freeform 25">
                <a:extLst>
                  <a:ext uri="{FF2B5EF4-FFF2-40B4-BE49-F238E27FC236}">
                    <a16:creationId xmlns:a16="http://schemas.microsoft.com/office/drawing/2014/main" id="{C726387F-F77D-4FB6-A177-1DC6115E8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29" name="Freeform 26">
                <a:extLst>
                  <a:ext uri="{FF2B5EF4-FFF2-40B4-BE49-F238E27FC236}">
                    <a16:creationId xmlns:a16="http://schemas.microsoft.com/office/drawing/2014/main" id="{2F09766D-0653-4646-BA37-8FC23294B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82" name="Freeform 27">
                <a:extLst>
                  <a:ext uri="{FF2B5EF4-FFF2-40B4-BE49-F238E27FC236}">
                    <a16:creationId xmlns:a16="http://schemas.microsoft.com/office/drawing/2014/main" id="{F50D9867-C9E0-462B-894F-B2F97E26A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83" name="Freeform 28">
                <a:extLst>
                  <a:ext uri="{FF2B5EF4-FFF2-40B4-BE49-F238E27FC236}">
                    <a16:creationId xmlns:a16="http://schemas.microsoft.com/office/drawing/2014/main" id="{44179987-9B3B-4BC1-9BDA-EC9F30A379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30" name="Freeform 29">
                <a:extLst>
                  <a:ext uri="{FF2B5EF4-FFF2-40B4-BE49-F238E27FC236}">
                    <a16:creationId xmlns:a16="http://schemas.microsoft.com/office/drawing/2014/main" id="{EF0E5480-8C2D-4FFE-9357-938DF0642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31" name="Freeform 30">
                <a:extLst>
                  <a:ext uri="{FF2B5EF4-FFF2-40B4-BE49-F238E27FC236}">
                    <a16:creationId xmlns:a16="http://schemas.microsoft.com/office/drawing/2014/main" id="{FDAC2F76-95E6-4EE4-8A26-47CDAE5C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32" name="Freeform 31">
                <a:extLst>
                  <a:ext uri="{FF2B5EF4-FFF2-40B4-BE49-F238E27FC236}">
                    <a16:creationId xmlns:a16="http://schemas.microsoft.com/office/drawing/2014/main" id="{249EB4AA-5D5B-4A3A-9F2D-6E4EDF2046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3241" name="Group 3240">
              <a:extLst>
                <a:ext uri="{FF2B5EF4-FFF2-40B4-BE49-F238E27FC236}">
                  <a16:creationId xmlns:a16="http://schemas.microsoft.com/office/drawing/2014/main" id="{375D3DC5-0B19-4EA9-A350-6218AC28CD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3242" name="Freeform 32">
                <a:extLst>
                  <a:ext uri="{FF2B5EF4-FFF2-40B4-BE49-F238E27FC236}">
                    <a16:creationId xmlns:a16="http://schemas.microsoft.com/office/drawing/2014/main" id="{86B5A458-9418-4EDA-9B6F-E4754ABA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43" name="Freeform 33">
                <a:extLst>
                  <a:ext uri="{FF2B5EF4-FFF2-40B4-BE49-F238E27FC236}">
                    <a16:creationId xmlns:a16="http://schemas.microsoft.com/office/drawing/2014/main" id="{6307D20D-BE6F-4BFD-8A35-230A01AD72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44" name="Freeform 34">
                <a:extLst>
                  <a:ext uri="{FF2B5EF4-FFF2-40B4-BE49-F238E27FC236}">
                    <a16:creationId xmlns:a16="http://schemas.microsoft.com/office/drawing/2014/main" id="{37A04039-8217-4B7F-8F43-4039DF087D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45" name="Freeform 35">
                <a:extLst>
                  <a:ext uri="{FF2B5EF4-FFF2-40B4-BE49-F238E27FC236}">
                    <a16:creationId xmlns:a16="http://schemas.microsoft.com/office/drawing/2014/main" id="{CA6CE641-5DEB-4A06-B9C3-B726A334C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46" name="Freeform 36">
                <a:extLst>
                  <a:ext uri="{FF2B5EF4-FFF2-40B4-BE49-F238E27FC236}">
                    <a16:creationId xmlns:a16="http://schemas.microsoft.com/office/drawing/2014/main" id="{D08C7C1C-DF39-4479-94BD-47E71DE422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47" name="Freeform 37">
                <a:extLst>
                  <a:ext uri="{FF2B5EF4-FFF2-40B4-BE49-F238E27FC236}">
                    <a16:creationId xmlns:a16="http://schemas.microsoft.com/office/drawing/2014/main" id="{27C5EAA7-E449-48C0-9B14-E677E6ECF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48" name="Freeform 38">
                <a:extLst>
                  <a:ext uri="{FF2B5EF4-FFF2-40B4-BE49-F238E27FC236}">
                    <a16:creationId xmlns:a16="http://schemas.microsoft.com/office/drawing/2014/main" id="{AA6A8A39-39D4-41FE-9974-CB46106A73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49" name="Freeform 39">
                <a:extLst>
                  <a:ext uri="{FF2B5EF4-FFF2-40B4-BE49-F238E27FC236}">
                    <a16:creationId xmlns:a16="http://schemas.microsoft.com/office/drawing/2014/main" id="{433C6D82-AE91-4A0C-97C6-34399C908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50" name="Freeform 40">
                <a:extLst>
                  <a:ext uri="{FF2B5EF4-FFF2-40B4-BE49-F238E27FC236}">
                    <a16:creationId xmlns:a16="http://schemas.microsoft.com/office/drawing/2014/main" id="{D4C06E36-D233-423A-BC95-5B4D5BE35C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51" name="Rectangle 41">
                <a:extLst>
                  <a:ext uri="{FF2B5EF4-FFF2-40B4-BE49-F238E27FC236}">
                    <a16:creationId xmlns:a16="http://schemas.microsoft.com/office/drawing/2014/main" id="{E1B0EEC1-CF7A-4761-B477-941DB41A83D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grpSp>
      </p:grpSp>
      <p:grpSp>
        <p:nvGrpSpPr>
          <p:cNvPr id="3333" name="Group 3264">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3334" name="Rectangle 3265">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67"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tel 1">
            <a:extLst>
              <a:ext uri="{FF2B5EF4-FFF2-40B4-BE49-F238E27FC236}">
                <a16:creationId xmlns:a16="http://schemas.microsoft.com/office/drawing/2014/main" id="{C660E9C8-2E2F-450F-93C3-A76DCAD48A81}"/>
              </a:ext>
            </a:extLst>
          </p:cNvPr>
          <p:cNvSpPr>
            <a:spLocks noGrp="1"/>
          </p:cNvSpPr>
          <p:nvPr>
            <p:ph type="title"/>
          </p:nvPr>
        </p:nvSpPr>
        <p:spPr>
          <a:xfrm>
            <a:off x="7962519" y="618518"/>
            <a:ext cx="3473831" cy="1478570"/>
          </a:xfrm>
        </p:spPr>
        <p:txBody>
          <a:bodyPr vert="horz" lIns="91440" tIns="45720" rIns="91440" bIns="45720" rtlCol="0" anchor="ctr">
            <a:normAutofit/>
          </a:bodyPr>
          <a:lstStyle/>
          <a:p>
            <a:r>
              <a:rPr lang="en-US" dirty="0" err="1"/>
              <a:t>Nyttige</a:t>
            </a:r>
            <a:r>
              <a:rPr lang="en-US" dirty="0"/>
              <a:t> sider for </a:t>
            </a:r>
            <a:r>
              <a:rPr lang="en-US" dirty="0" err="1"/>
              <a:t>informasjon</a:t>
            </a:r>
            <a:br>
              <a:rPr lang="en-US" dirty="0"/>
            </a:br>
            <a:endParaRPr lang="en-US" dirty="0"/>
          </a:p>
        </p:txBody>
      </p:sp>
      <p:pic>
        <p:nvPicPr>
          <p:cNvPr id="27" name="Plassholder for bilde 26" descr="Et bilde som inneholder tekst, skjerm, elektronikk, bilderamme&#10;&#10;Automatisk generert beskrivelse">
            <a:extLst>
              <a:ext uri="{FF2B5EF4-FFF2-40B4-BE49-F238E27FC236}">
                <a16:creationId xmlns:a16="http://schemas.microsoft.com/office/drawing/2014/main" id="{EA9A2ECD-DE83-408C-8DA4-4C290C950CF2}"/>
              </a:ext>
            </a:extLst>
          </p:cNvPr>
          <p:cNvPicPr>
            <a:picLocks noGrp="1" noChangeAspect="1"/>
          </p:cNvPicPr>
          <p:nvPr>
            <p:ph type="pic" idx="1"/>
          </p:nvPr>
        </p:nvPicPr>
        <p:blipFill rotWithShape="1">
          <a:blip r:embed="rId5"/>
          <a:srcRect t="15876" r="-1" b="18116"/>
          <a:stretch/>
        </p:blipFill>
        <p:spPr>
          <a:xfrm>
            <a:off x="-5597" y="10"/>
            <a:ext cx="7558541" cy="6857990"/>
          </a:xfrm>
          <a:prstGeom prst="rect">
            <a:avLst/>
          </a:prstGeom>
        </p:spPr>
      </p:pic>
      <p:grpSp>
        <p:nvGrpSpPr>
          <p:cNvPr id="3335" name="Group 3268">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3270" name="Rectangle 3269">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3271"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72"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73" name="Rectangle 3272">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3274"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75"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76"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77"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78"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79"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80"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81"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82"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83"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84"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85"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86"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87"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88"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89"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90"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91"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92"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93"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94"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95"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96"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97"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98" name="Rectangle 3297">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3299"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00"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01"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02"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03"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04"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05"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06"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07"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08"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09"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10" name="Rectangle 3309">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3311"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12"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13"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14"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15"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16"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17"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18"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19"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20"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21"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22"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23"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12" name="Plassholder for tekst 11">
            <a:extLst>
              <a:ext uri="{FF2B5EF4-FFF2-40B4-BE49-F238E27FC236}">
                <a16:creationId xmlns:a16="http://schemas.microsoft.com/office/drawing/2014/main" id="{279D4B6A-3A5B-43C1-B069-2731B8EC4FF3}"/>
              </a:ext>
            </a:extLst>
          </p:cNvPr>
          <p:cNvSpPr>
            <a:spLocks noGrp="1"/>
          </p:cNvSpPr>
          <p:nvPr>
            <p:ph type="body" sz="half" idx="2"/>
          </p:nvPr>
        </p:nvSpPr>
        <p:spPr>
          <a:xfrm>
            <a:off x="7962519" y="2249487"/>
            <a:ext cx="3084892" cy="3541714"/>
          </a:xfrm>
        </p:spPr>
        <p:txBody>
          <a:bodyPr vert="horz" lIns="91440" tIns="45720" rIns="91440" bIns="45720" rtlCol="0">
            <a:normAutofit/>
          </a:bodyPr>
          <a:lstStyle/>
          <a:p>
            <a:pPr indent="-228600">
              <a:buFont typeface="Arial" panose="020B0604020202020204" pitchFamily="34" charset="0"/>
              <a:buChar char="•"/>
            </a:pPr>
            <a:r>
              <a:rPr lang="en-US" sz="1800" dirty="0" err="1"/>
              <a:t>Nasjonalforeningen</a:t>
            </a:r>
            <a:r>
              <a:rPr lang="en-US" sz="1800" dirty="0"/>
              <a:t> for </a:t>
            </a:r>
            <a:r>
              <a:rPr lang="en-US" sz="1800" dirty="0" err="1"/>
              <a:t>folkehelsen</a:t>
            </a:r>
            <a:endParaRPr lang="en-US" sz="1800" dirty="0"/>
          </a:p>
          <a:p>
            <a:pPr indent="-228600">
              <a:buFont typeface="Arial" panose="020B0604020202020204" pitchFamily="34" charset="0"/>
              <a:buChar char="•"/>
            </a:pPr>
            <a:r>
              <a:rPr lang="en-US" sz="1800" dirty="0" err="1"/>
              <a:t>Aldring</a:t>
            </a:r>
            <a:r>
              <a:rPr lang="en-US" sz="1800" dirty="0"/>
              <a:t> </a:t>
            </a:r>
            <a:r>
              <a:rPr lang="en-US" sz="1800" dirty="0" err="1"/>
              <a:t>og</a:t>
            </a:r>
            <a:r>
              <a:rPr lang="en-US" sz="1800" dirty="0"/>
              <a:t> </a:t>
            </a:r>
            <a:r>
              <a:rPr lang="en-US" sz="1800" dirty="0" err="1"/>
              <a:t>helse</a:t>
            </a:r>
            <a:endParaRPr lang="en-US" sz="1800" dirty="0"/>
          </a:p>
        </p:txBody>
      </p:sp>
    </p:spTree>
    <p:extLst>
      <p:ext uri="{BB962C8B-B14F-4D97-AF65-F5344CB8AC3E}">
        <p14:creationId xmlns:p14="http://schemas.microsoft.com/office/powerpoint/2010/main" val="4192603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tel 1">
            <a:extLst>
              <a:ext uri="{FF2B5EF4-FFF2-40B4-BE49-F238E27FC236}">
                <a16:creationId xmlns:a16="http://schemas.microsoft.com/office/drawing/2014/main" id="{ACFCDB1F-56DF-41B2-A9C4-B5AB95AFC298}"/>
              </a:ext>
            </a:extLst>
          </p:cNvPr>
          <p:cNvSpPr>
            <a:spLocks noGrp="1"/>
          </p:cNvSpPr>
          <p:nvPr>
            <p:ph type="title"/>
          </p:nvPr>
        </p:nvSpPr>
        <p:spPr>
          <a:xfrm>
            <a:off x="6448425" y="618518"/>
            <a:ext cx="4598985" cy="1478570"/>
          </a:xfrm>
        </p:spPr>
        <p:txBody>
          <a:bodyPr>
            <a:normAutofit/>
          </a:bodyPr>
          <a:lstStyle/>
          <a:p>
            <a:r>
              <a:rPr lang="nb-NO" dirty="0"/>
              <a:t>Litt om meg</a:t>
            </a:r>
          </a:p>
        </p:txBody>
      </p:sp>
      <p:pic>
        <p:nvPicPr>
          <p:cNvPr id="5" name="Bilde 4" descr="Et bilde som inneholder hest, himmel, utendørs, brun&#10;&#10;Automatisk generert beskrivelse">
            <a:extLst>
              <a:ext uri="{FF2B5EF4-FFF2-40B4-BE49-F238E27FC236}">
                <a16:creationId xmlns:a16="http://schemas.microsoft.com/office/drawing/2014/main" id="{BD49B4E6-1F38-4DA6-8CE2-A36CFB0406C5}"/>
              </a:ext>
            </a:extLst>
          </p:cNvPr>
          <p:cNvPicPr>
            <a:picLocks noChangeAspect="1"/>
          </p:cNvPicPr>
          <p:nvPr/>
        </p:nvPicPr>
        <p:blipFill rotWithShape="1">
          <a:blip r:embed="rId5"/>
          <a:srcRect l="2792" r="1541"/>
          <a:stretch/>
        </p:blipFill>
        <p:spPr>
          <a:xfrm>
            <a:off x="-5597" y="10"/>
            <a:ext cx="6101597" cy="6857990"/>
          </a:xfrm>
          <a:prstGeom prst="rect">
            <a:avLst/>
          </a:prstGeom>
        </p:spPr>
      </p:pic>
      <p:grpSp>
        <p:nvGrpSpPr>
          <p:cNvPr id="14" name="Group 13">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5" name="Rectangle 14">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6"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 name="Rectangle 17">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9"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Rectangle 42">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4"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Rectangle 54">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6"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8"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Plassholder for innhold 2">
            <a:extLst>
              <a:ext uri="{FF2B5EF4-FFF2-40B4-BE49-F238E27FC236}">
                <a16:creationId xmlns:a16="http://schemas.microsoft.com/office/drawing/2014/main" id="{E3EC0E83-3F05-4769-936D-C98C7362508D}"/>
              </a:ext>
            </a:extLst>
          </p:cNvPr>
          <p:cNvSpPr>
            <a:spLocks noGrp="1"/>
          </p:cNvSpPr>
          <p:nvPr>
            <p:ph idx="1"/>
          </p:nvPr>
        </p:nvSpPr>
        <p:spPr>
          <a:xfrm>
            <a:off x="6448425" y="2249487"/>
            <a:ext cx="4598986" cy="3541714"/>
          </a:xfrm>
        </p:spPr>
        <p:txBody>
          <a:bodyPr>
            <a:normAutofit fontScale="92500"/>
          </a:bodyPr>
          <a:lstStyle/>
          <a:p>
            <a:pPr>
              <a:lnSpc>
                <a:spcPct val="110000"/>
              </a:lnSpc>
            </a:pPr>
            <a:r>
              <a:rPr lang="nb-NO" sz="2200" dirty="0"/>
              <a:t>Silje F Kristiansen</a:t>
            </a:r>
          </a:p>
          <a:p>
            <a:pPr>
              <a:lnSpc>
                <a:spcPct val="110000"/>
              </a:lnSpc>
            </a:pPr>
            <a:r>
              <a:rPr lang="nb-NO" sz="2200" dirty="0"/>
              <a:t>Fra kommunen</a:t>
            </a:r>
          </a:p>
          <a:p>
            <a:pPr>
              <a:lnSpc>
                <a:spcPct val="110000"/>
              </a:lnSpc>
            </a:pPr>
            <a:r>
              <a:rPr lang="nb-NO" sz="2200" dirty="0"/>
              <a:t>Jobbet innenfor eldreomsorgen i 23 år</a:t>
            </a:r>
          </a:p>
          <a:p>
            <a:pPr>
              <a:lnSpc>
                <a:spcPct val="110000"/>
              </a:lnSpc>
            </a:pPr>
            <a:r>
              <a:rPr lang="nb-NO" sz="2200" dirty="0"/>
              <a:t>Spesialsykepleier med master i aldring og geriatrisk helsearbeid våren 2022</a:t>
            </a:r>
          </a:p>
          <a:p>
            <a:pPr>
              <a:lnSpc>
                <a:spcPct val="110000"/>
              </a:lnSpc>
            </a:pPr>
            <a:r>
              <a:rPr lang="nb-NO" sz="2200" dirty="0"/>
              <a:t>Ansatt som demenskoordinator samt på  dagsenteret</a:t>
            </a:r>
          </a:p>
          <a:p>
            <a:pPr>
              <a:lnSpc>
                <a:spcPct val="110000"/>
              </a:lnSpc>
            </a:pPr>
            <a:r>
              <a:rPr lang="nb-NO" sz="2200" dirty="0"/>
              <a:t>Brenner ekstra for pårørendeomsorgen </a:t>
            </a:r>
          </a:p>
        </p:txBody>
      </p:sp>
    </p:spTree>
    <p:extLst>
      <p:ext uri="{BB962C8B-B14F-4D97-AF65-F5344CB8AC3E}">
        <p14:creationId xmlns:p14="http://schemas.microsoft.com/office/powerpoint/2010/main" val="924342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C852DF-704E-40E5-8C58-56DDF7D38BE5}"/>
              </a:ext>
            </a:extLst>
          </p:cNvPr>
          <p:cNvSpPr>
            <a:spLocks noGrp="1"/>
          </p:cNvSpPr>
          <p:nvPr>
            <p:ph type="title"/>
          </p:nvPr>
        </p:nvSpPr>
        <p:spPr/>
        <p:txBody>
          <a:bodyPr/>
          <a:lstStyle/>
          <a:p>
            <a:r>
              <a:rPr lang="nb-NO" dirty="0"/>
              <a:t>Legens budskap</a:t>
            </a:r>
          </a:p>
        </p:txBody>
      </p:sp>
      <p:sp>
        <p:nvSpPr>
          <p:cNvPr id="3" name="Plassholder for innhold 2">
            <a:extLst>
              <a:ext uri="{FF2B5EF4-FFF2-40B4-BE49-F238E27FC236}">
                <a16:creationId xmlns:a16="http://schemas.microsoft.com/office/drawing/2014/main" id="{FACA433A-E06E-4794-838D-1B70DEABFACC}"/>
              </a:ext>
            </a:extLst>
          </p:cNvPr>
          <p:cNvSpPr>
            <a:spLocks noGrp="1"/>
          </p:cNvSpPr>
          <p:nvPr>
            <p:ph idx="1"/>
          </p:nvPr>
        </p:nvSpPr>
        <p:spPr/>
        <p:txBody>
          <a:bodyPr/>
          <a:lstStyle/>
          <a:p>
            <a:pPr marL="0" indent="0">
              <a:buNone/>
            </a:pPr>
            <a:r>
              <a:rPr lang="nb-NO" dirty="0">
                <a:hlinkClick r:id="rId2"/>
              </a:rPr>
              <a:t>hvorfor-skal-vi-utrede-demens-922e2d336f86</a:t>
            </a:r>
            <a:endParaRPr lang="nb-NO" dirty="0"/>
          </a:p>
        </p:txBody>
      </p:sp>
    </p:spTree>
    <p:extLst>
      <p:ext uri="{BB962C8B-B14F-4D97-AF65-F5344CB8AC3E}">
        <p14:creationId xmlns:p14="http://schemas.microsoft.com/office/powerpoint/2010/main" val="352958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D28976-DED5-4940-ACDE-2B35A499132C}"/>
              </a:ext>
            </a:extLst>
          </p:cNvPr>
          <p:cNvSpPr>
            <a:spLocks noGrp="1"/>
          </p:cNvSpPr>
          <p:nvPr>
            <p:ph type="title"/>
          </p:nvPr>
        </p:nvSpPr>
        <p:spPr/>
        <p:txBody>
          <a:bodyPr/>
          <a:lstStyle/>
          <a:p>
            <a:r>
              <a:rPr lang="nb-NO" dirty="0"/>
              <a:t>Kristin sine tanker om sin demens sykdom</a:t>
            </a:r>
          </a:p>
        </p:txBody>
      </p:sp>
      <p:sp>
        <p:nvSpPr>
          <p:cNvPr id="3" name="Plassholder for innhold 2">
            <a:extLst>
              <a:ext uri="{FF2B5EF4-FFF2-40B4-BE49-F238E27FC236}">
                <a16:creationId xmlns:a16="http://schemas.microsoft.com/office/drawing/2014/main" id="{EFB5FDE2-B6F0-463B-8900-79FBB0897E6B}"/>
              </a:ext>
            </a:extLst>
          </p:cNvPr>
          <p:cNvSpPr>
            <a:spLocks noGrp="1"/>
          </p:cNvSpPr>
          <p:nvPr>
            <p:ph idx="1"/>
          </p:nvPr>
        </p:nvSpPr>
        <p:spPr/>
        <p:txBody>
          <a:bodyPr/>
          <a:lstStyle/>
          <a:p>
            <a:r>
              <a:rPr lang="nb-NO" dirty="0" err="1">
                <a:hlinkClick r:id="rId3"/>
              </a:rPr>
              <a:t>Kristin_pasientstemmen</a:t>
            </a:r>
            <a:endParaRPr lang="nb-NO" dirty="0"/>
          </a:p>
        </p:txBody>
      </p:sp>
    </p:spTree>
    <p:extLst>
      <p:ext uri="{BB962C8B-B14F-4D97-AF65-F5344CB8AC3E}">
        <p14:creationId xmlns:p14="http://schemas.microsoft.com/office/powerpoint/2010/main" val="1194052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AD332C-A330-4969-BDB5-82A5CD388354}"/>
              </a:ext>
            </a:extLst>
          </p:cNvPr>
          <p:cNvSpPr>
            <a:spLocks noGrp="1"/>
          </p:cNvSpPr>
          <p:nvPr>
            <p:ph type="title"/>
          </p:nvPr>
        </p:nvSpPr>
        <p:spPr/>
        <p:txBody>
          <a:bodyPr/>
          <a:lstStyle/>
          <a:p>
            <a:r>
              <a:rPr lang="en-US" dirty="0" err="1"/>
              <a:t>Demens</a:t>
            </a:r>
            <a:endParaRPr lang="nb-NO" dirty="0"/>
          </a:p>
        </p:txBody>
      </p:sp>
      <p:sp>
        <p:nvSpPr>
          <p:cNvPr id="3" name="Plassholder for innhold 2">
            <a:extLst>
              <a:ext uri="{FF2B5EF4-FFF2-40B4-BE49-F238E27FC236}">
                <a16:creationId xmlns:a16="http://schemas.microsoft.com/office/drawing/2014/main" id="{5E016929-C721-4CD6-B00F-C835657989B2}"/>
              </a:ext>
            </a:extLst>
          </p:cNvPr>
          <p:cNvSpPr>
            <a:spLocks noGrp="1"/>
          </p:cNvSpPr>
          <p:nvPr>
            <p:ph sz="half" idx="1"/>
          </p:nvPr>
        </p:nvSpPr>
        <p:spPr/>
        <p:txBody>
          <a:bodyPr>
            <a:normAutofit fontScale="92500" lnSpcReduction="10000"/>
          </a:bodyPr>
          <a:lstStyle/>
          <a:p>
            <a:r>
              <a:rPr lang="en-US" dirty="0"/>
              <a:t>Et </a:t>
            </a:r>
            <a:r>
              <a:rPr lang="en-US" dirty="0" err="1"/>
              <a:t>sekkebegrep</a:t>
            </a:r>
            <a:r>
              <a:rPr lang="en-US" dirty="0"/>
              <a:t> over </a:t>
            </a:r>
            <a:r>
              <a:rPr lang="en-US" dirty="0" err="1"/>
              <a:t>hjernesykdommer</a:t>
            </a:r>
            <a:r>
              <a:rPr lang="en-US" dirty="0"/>
              <a:t> </a:t>
            </a:r>
            <a:r>
              <a:rPr lang="en-US" dirty="0" err="1"/>
              <a:t>som</a:t>
            </a:r>
            <a:r>
              <a:rPr lang="en-US" dirty="0"/>
              <a:t> </a:t>
            </a:r>
            <a:r>
              <a:rPr lang="en-US" dirty="0" err="1"/>
              <a:t>forandrer</a:t>
            </a:r>
            <a:r>
              <a:rPr lang="en-US" dirty="0"/>
              <a:t> </a:t>
            </a:r>
            <a:r>
              <a:rPr lang="en-US" dirty="0" err="1"/>
              <a:t>en</a:t>
            </a:r>
            <a:r>
              <a:rPr lang="en-US" dirty="0"/>
              <a:t> persons </a:t>
            </a:r>
            <a:r>
              <a:rPr lang="en-US" dirty="0" err="1"/>
              <a:t>kognitive</a:t>
            </a:r>
            <a:r>
              <a:rPr lang="en-US" dirty="0"/>
              <a:t> </a:t>
            </a:r>
            <a:r>
              <a:rPr lang="en-US" dirty="0" err="1"/>
              <a:t>evner</a:t>
            </a:r>
            <a:r>
              <a:rPr lang="en-US" dirty="0"/>
              <a:t> </a:t>
            </a:r>
            <a:r>
              <a:rPr lang="en-US" dirty="0" err="1"/>
              <a:t>feks</a:t>
            </a:r>
            <a:r>
              <a:rPr lang="en-US" dirty="0"/>
              <a:t> Alzheimer, </a:t>
            </a:r>
            <a:r>
              <a:rPr lang="en-US" dirty="0" err="1"/>
              <a:t>vaskulær</a:t>
            </a:r>
            <a:r>
              <a:rPr lang="en-US" dirty="0"/>
              <a:t> </a:t>
            </a:r>
            <a:r>
              <a:rPr lang="en-US" dirty="0" err="1"/>
              <a:t>demens</a:t>
            </a:r>
            <a:r>
              <a:rPr lang="en-US" dirty="0"/>
              <a:t>, </a:t>
            </a:r>
            <a:r>
              <a:rPr lang="en-US" dirty="0" err="1"/>
              <a:t>lewy</a:t>
            </a:r>
            <a:r>
              <a:rPr lang="en-US" dirty="0"/>
              <a:t> body </a:t>
            </a:r>
            <a:r>
              <a:rPr lang="en-US" dirty="0" err="1"/>
              <a:t>demns</a:t>
            </a:r>
            <a:r>
              <a:rPr lang="en-US" dirty="0"/>
              <a:t> etc. </a:t>
            </a:r>
          </a:p>
          <a:p>
            <a:r>
              <a:rPr lang="en-US" dirty="0" err="1"/>
              <a:t>En</a:t>
            </a:r>
            <a:r>
              <a:rPr lang="en-US" dirty="0"/>
              <a:t> </a:t>
            </a:r>
            <a:r>
              <a:rPr lang="en-US" dirty="0" err="1"/>
              <a:t>sykdom</a:t>
            </a:r>
            <a:r>
              <a:rPr lang="en-US" dirty="0"/>
              <a:t> </a:t>
            </a:r>
            <a:r>
              <a:rPr lang="en-US" dirty="0" err="1"/>
              <a:t>som</a:t>
            </a:r>
            <a:r>
              <a:rPr lang="en-US" dirty="0"/>
              <a:t> I de </a:t>
            </a:r>
            <a:r>
              <a:rPr lang="en-US" dirty="0" err="1"/>
              <a:t>fleste</a:t>
            </a:r>
            <a:r>
              <a:rPr lang="en-US" dirty="0"/>
              <a:t> </a:t>
            </a:r>
            <a:r>
              <a:rPr lang="en-US" dirty="0" err="1"/>
              <a:t>tilfeller</a:t>
            </a:r>
            <a:r>
              <a:rPr lang="en-US" dirty="0"/>
              <a:t> </a:t>
            </a:r>
            <a:r>
              <a:rPr lang="en-US" dirty="0" err="1"/>
              <a:t>utvikler</a:t>
            </a:r>
            <a:r>
              <a:rPr lang="en-US" dirty="0"/>
              <a:t> seg</a:t>
            </a:r>
          </a:p>
          <a:p>
            <a:r>
              <a:rPr lang="en-US" dirty="0" err="1"/>
              <a:t>Forkorter</a:t>
            </a:r>
            <a:r>
              <a:rPr lang="en-US" dirty="0"/>
              <a:t> </a:t>
            </a:r>
            <a:r>
              <a:rPr lang="en-US" dirty="0" err="1"/>
              <a:t>levetid</a:t>
            </a:r>
            <a:endParaRPr lang="en-US" dirty="0"/>
          </a:p>
          <a:p>
            <a:r>
              <a:rPr lang="en-US" dirty="0"/>
              <a:t>Ingen </a:t>
            </a:r>
            <a:r>
              <a:rPr lang="en-US" dirty="0" err="1"/>
              <a:t>kur</a:t>
            </a:r>
            <a:endParaRPr lang="en-US" dirty="0"/>
          </a:p>
          <a:p>
            <a:endParaRPr lang="nb-NO" dirty="0"/>
          </a:p>
        </p:txBody>
      </p:sp>
      <p:pic>
        <p:nvPicPr>
          <p:cNvPr id="6" name="Plassholder for innhold 5" descr="Et bilde som inneholder himmel, gress, plante&#10;&#10;Automatisk generert beskrivelse">
            <a:extLst>
              <a:ext uri="{FF2B5EF4-FFF2-40B4-BE49-F238E27FC236}">
                <a16:creationId xmlns:a16="http://schemas.microsoft.com/office/drawing/2014/main" id="{071B93E0-C146-4929-AE23-D861F901401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65944" y="1825625"/>
            <a:ext cx="4194111" cy="4351338"/>
          </a:xfrm>
        </p:spPr>
      </p:pic>
    </p:spTree>
    <p:extLst>
      <p:ext uri="{BB962C8B-B14F-4D97-AF65-F5344CB8AC3E}">
        <p14:creationId xmlns:p14="http://schemas.microsoft.com/office/powerpoint/2010/main" val="1898864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E03F-A4BE-4DD0-9FD7-B7C460B54D94}"/>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dirty="0" err="1">
                <a:solidFill>
                  <a:srgbClr val="000000"/>
                </a:solidFill>
              </a:rPr>
              <a:t>Hjerne</a:t>
            </a:r>
            <a:r>
              <a:rPr lang="en-US" dirty="0">
                <a:solidFill>
                  <a:srgbClr val="000000"/>
                </a:solidFill>
              </a:rPr>
              <a:t> </a:t>
            </a:r>
            <a:r>
              <a:rPr lang="en-US" dirty="0" err="1">
                <a:solidFill>
                  <a:srgbClr val="000000"/>
                </a:solidFill>
              </a:rPr>
              <a:t>anatomi</a:t>
            </a:r>
            <a:endParaRPr lang="en-US" dirty="0" err="1">
              <a:solidFill>
                <a:srgbClr val="000000"/>
              </a:solidFill>
              <a:cs typeface="Calibri Light"/>
            </a:endParaRPr>
          </a:p>
        </p:txBody>
      </p:sp>
      <p:pic>
        <p:nvPicPr>
          <p:cNvPr id="5" name="Picture 5">
            <a:extLst>
              <a:ext uri="{FF2B5EF4-FFF2-40B4-BE49-F238E27FC236}">
                <a16:creationId xmlns:a16="http://schemas.microsoft.com/office/drawing/2014/main" id="{B642504D-2D2B-4AEB-B646-E2E71C106D8A}"/>
              </a:ext>
            </a:extLst>
          </p:cNvPr>
          <p:cNvPicPr>
            <a:picLocks noGrp="1" noChangeAspect="1"/>
          </p:cNvPicPr>
          <p:nvPr>
            <p:ph sz="half" idx="2"/>
          </p:nvPr>
        </p:nvPicPr>
        <p:blipFill rotWithShape="1">
          <a:blip r:embed="rId3">
            <a:alphaModFix/>
          </a:blip>
          <a:srcRect l="2003" r="26340"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9B274518-BAEE-4DA7-8EC6-9E8EF9CE898E}"/>
              </a:ext>
            </a:extLst>
          </p:cNvPr>
          <p:cNvSpPr>
            <a:spLocks noGrp="1"/>
          </p:cNvSpPr>
          <p:nvPr>
            <p:ph sz="half" idx="1"/>
          </p:nvPr>
        </p:nvSpPr>
        <p:spPr>
          <a:xfrm>
            <a:off x="6022189" y="2138374"/>
            <a:ext cx="4977578" cy="3639289"/>
          </a:xfrm>
        </p:spPr>
        <p:txBody>
          <a:bodyPr vert="horz" lIns="91440" tIns="45720" rIns="91440" bIns="45720" rtlCol="0" anchor="ctr">
            <a:normAutofit/>
          </a:bodyPr>
          <a:lstStyle/>
          <a:p>
            <a:pPr marL="0"/>
            <a:r>
              <a:rPr lang="en-US" sz="2000" dirty="0">
                <a:solidFill>
                  <a:srgbClr val="000000"/>
                </a:solidFill>
              </a:rPr>
              <a:t>100 </a:t>
            </a:r>
            <a:r>
              <a:rPr lang="en-US" sz="2000" dirty="0" err="1">
                <a:solidFill>
                  <a:srgbClr val="000000"/>
                </a:solidFill>
              </a:rPr>
              <a:t>mrd</a:t>
            </a:r>
            <a:r>
              <a:rPr lang="en-US" sz="2000" dirty="0">
                <a:solidFill>
                  <a:srgbClr val="000000"/>
                </a:solidFill>
              </a:rPr>
              <a:t> </a:t>
            </a:r>
            <a:r>
              <a:rPr lang="en-US" sz="2000" dirty="0" err="1">
                <a:solidFill>
                  <a:srgbClr val="000000"/>
                </a:solidFill>
              </a:rPr>
              <a:t>hjerne</a:t>
            </a:r>
            <a:r>
              <a:rPr lang="en-US" sz="2000" dirty="0">
                <a:solidFill>
                  <a:srgbClr val="000000"/>
                </a:solidFill>
              </a:rPr>
              <a:t> </a:t>
            </a:r>
            <a:r>
              <a:rPr lang="en-US" sz="2000" dirty="0" err="1">
                <a:solidFill>
                  <a:srgbClr val="000000"/>
                </a:solidFill>
              </a:rPr>
              <a:t>og</a:t>
            </a:r>
            <a:r>
              <a:rPr lang="en-US" sz="2000" dirty="0">
                <a:solidFill>
                  <a:srgbClr val="000000"/>
                </a:solidFill>
              </a:rPr>
              <a:t> </a:t>
            </a:r>
            <a:r>
              <a:rPr lang="en-US" sz="2000" dirty="0" err="1">
                <a:solidFill>
                  <a:srgbClr val="000000"/>
                </a:solidFill>
              </a:rPr>
              <a:t>støtteceller</a:t>
            </a:r>
            <a:r>
              <a:rPr lang="en-US" sz="2000" dirty="0">
                <a:solidFill>
                  <a:srgbClr val="000000"/>
                </a:solidFill>
              </a:rPr>
              <a:t>.</a:t>
            </a:r>
          </a:p>
          <a:p>
            <a:pPr marL="0"/>
            <a:r>
              <a:rPr lang="en-US" sz="2000" dirty="0" err="1">
                <a:solidFill>
                  <a:srgbClr val="000000"/>
                </a:solidFill>
                <a:cs typeface="Calibri"/>
              </a:rPr>
              <a:t>Hver</a:t>
            </a:r>
            <a:r>
              <a:rPr lang="en-US" sz="2000" dirty="0">
                <a:solidFill>
                  <a:srgbClr val="000000"/>
                </a:solidFill>
                <a:cs typeface="Calibri"/>
              </a:rPr>
              <a:t> </a:t>
            </a:r>
            <a:r>
              <a:rPr lang="en-US" sz="2000" dirty="0" err="1">
                <a:solidFill>
                  <a:srgbClr val="000000"/>
                </a:solidFill>
                <a:cs typeface="Calibri"/>
              </a:rPr>
              <a:t>hjernecelle</a:t>
            </a:r>
            <a:r>
              <a:rPr lang="en-US" sz="2000" dirty="0">
                <a:solidFill>
                  <a:srgbClr val="000000"/>
                </a:solidFill>
                <a:cs typeface="Calibri"/>
              </a:rPr>
              <a:t> har </a:t>
            </a:r>
            <a:r>
              <a:rPr lang="en-US" sz="2000" dirty="0" err="1">
                <a:solidFill>
                  <a:srgbClr val="000000"/>
                </a:solidFill>
                <a:cs typeface="Calibri"/>
              </a:rPr>
              <a:t>utløpere</a:t>
            </a:r>
            <a:r>
              <a:rPr lang="en-US" sz="2000" dirty="0">
                <a:solidFill>
                  <a:srgbClr val="000000"/>
                </a:solidFill>
                <a:cs typeface="Calibri"/>
              </a:rPr>
              <a:t> </a:t>
            </a:r>
            <a:r>
              <a:rPr lang="en-US" sz="2000" dirty="0" err="1">
                <a:solidFill>
                  <a:srgbClr val="000000"/>
                </a:solidFill>
                <a:cs typeface="Calibri"/>
              </a:rPr>
              <a:t>som</a:t>
            </a:r>
            <a:r>
              <a:rPr lang="en-US" sz="2000" dirty="0">
                <a:solidFill>
                  <a:srgbClr val="000000"/>
                </a:solidFill>
                <a:cs typeface="Calibri"/>
              </a:rPr>
              <a:t> </a:t>
            </a:r>
            <a:r>
              <a:rPr lang="en-US" sz="2000" dirty="0" err="1">
                <a:solidFill>
                  <a:srgbClr val="000000"/>
                </a:solidFill>
                <a:cs typeface="Calibri"/>
              </a:rPr>
              <a:t>kommuniserer</a:t>
            </a:r>
            <a:r>
              <a:rPr lang="en-US" sz="2000" dirty="0">
                <a:solidFill>
                  <a:srgbClr val="000000"/>
                </a:solidFill>
                <a:cs typeface="Calibri"/>
              </a:rPr>
              <a:t> med </a:t>
            </a:r>
            <a:r>
              <a:rPr lang="en-US" sz="2000" dirty="0" err="1">
                <a:solidFill>
                  <a:srgbClr val="000000"/>
                </a:solidFill>
                <a:cs typeface="Calibri"/>
              </a:rPr>
              <a:t>andre</a:t>
            </a:r>
            <a:r>
              <a:rPr lang="en-US" sz="2000" dirty="0">
                <a:solidFill>
                  <a:srgbClr val="000000"/>
                </a:solidFill>
                <a:cs typeface="Calibri"/>
              </a:rPr>
              <a:t>.</a:t>
            </a:r>
          </a:p>
          <a:p>
            <a:pPr marL="0"/>
            <a:r>
              <a:rPr lang="en-US" sz="2000" dirty="0" err="1">
                <a:solidFill>
                  <a:srgbClr val="000000"/>
                </a:solidFill>
                <a:cs typeface="Calibri"/>
              </a:rPr>
              <a:t>Når</a:t>
            </a:r>
            <a:r>
              <a:rPr lang="en-US" sz="2000" dirty="0">
                <a:solidFill>
                  <a:srgbClr val="000000"/>
                </a:solidFill>
                <a:cs typeface="Calibri"/>
              </a:rPr>
              <a:t> vi </a:t>
            </a:r>
            <a:r>
              <a:rPr lang="en-US" sz="2000" dirty="0" err="1">
                <a:solidFill>
                  <a:srgbClr val="000000"/>
                </a:solidFill>
                <a:cs typeface="Calibri"/>
              </a:rPr>
              <a:t>lærer</a:t>
            </a:r>
            <a:r>
              <a:rPr lang="en-US" sz="2000" dirty="0">
                <a:solidFill>
                  <a:srgbClr val="000000"/>
                </a:solidFill>
                <a:cs typeface="Calibri"/>
              </a:rPr>
              <a:t> </a:t>
            </a:r>
            <a:r>
              <a:rPr lang="en-US" sz="2000" dirty="0" err="1">
                <a:solidFill>
                  <a:srgbClr val="000000"/>
                </a:solidFill>
                <a:cs typeface="Calibri"/>
              </a:rPr>
              <a:t>noe</a:t>
            </a:r>
            <a:r>
              <a:rPr lang="en-US" sz="2000" dirty="0">
                <a:solidFill>
                  <a:srgbClr val="000000"/>
                </a:solidFill>
                <a:cs typeface="Calibri"/>
              </a:rPr>
              <a:t> </a:t>
            </a:r>
            <a:r>
              <a:rPr lang="en-US" sz="2000" dirty="0" err="1">
                <a:solidFill>
                  <a:srgbClr val="000000"/>
                </a:solidFill>
                <a:cs typeface="Calibri"/>
              </a:rPr>
              <a:t>nytt</a:t>
            </a:r>
            <a:r>
              <a:rPr lang="en-US" sz="2000" dirty="0">
                <a:solidFill>
                  <a:srgbClr val="000000"/>
                </a:solidFill>
                <a:cs typeface="Calibri"/>
              </a:rPr>
              <a:t> </a:t>
            </a:r>
            <a:r>
              <a:rPr lang="en-US" sz="2000" dirty="0" err="1">
                <a:solidFill>
                  <a:srgbClr val="000000"/>
                </a:solidFill>
                <a:cs typeface="Calibri"/>
              </a:rPr>
              <a:t>dannes</a:t>
            </a:r>
            <a:r>
              <a:rPr lang="en-US" sz="2000" dirty="0">
                <a:solidFill>
                  <a:srgbClr val="000000"/>
                </a:solidFill>
                <a:cs typeface="Calibri"/>
              </a:rPr>
              <a:t> det nye </a:t>
            </a:r>
            <a:r>
              <a:rPr lang="en-US" sz="2000" dirty="0" err="1">
                <a:solidFill>
                  <a:srgbClr val="000000"/>
                </a:solidFill>
                <a:cs typeface="Calibri"/>
              </a:rPr>
              <a:t>forbindelser</a:t>
            </a:r>
            <a:r>
              <a:rPr lang="en-US" sz="2000" dirty="0">
                <a:solidFill>
                  <a:srgbClr val="000000"/>
                </a:solidFill>
                <a:cs typeface="Calibri"/>
              </a:rPr>
              <a:t> </a:t>
            </a:r>
            <a:r>
              <a:rPr lang="en-US" sz="2000" dirty="0" err="1">
                <a:solidFill>
                  <a:srgbClr val="000000"/>
                </a:solidFill>
                <a:cs typeface="Calibri"/>
              </a:rPr>
              <a:t>mellom</a:t>
            </a:r>
            <a:r>
              <a:rPr lang="en-US" sz="2000" dirty="0">
                <a:solidFill>
                  <a:srgbClr val="000000"/>
                </a:solidFill>
                <a:cs typeface="Calibri"/>
              </a:rPr>
              <a:t> </a:t>
            </a:r>
            <a:r>
              <a:rPr lang="en-US" sz="2000" dirty="0" err="1">
                <a:solidFill>
                  <a:srgbClr val="000000"/>
                </a:solidFill>
                <a:cs typeface="Calibri"/>
              </a:rPr>
              <a:t>nervecellene</a:t>
            </a:r>
            <a:r>
              <a:rPr lang="en-US" sz="2000" dirty="0">
                <a:solidFill>
                  <a:srgbClr val="000000"/>
                </a:solidFill>
                <a:cs typeface="Calibri"/>
              </a:rPr>
              <a:t>.</a:t>
            </a:r>
          </a:p>
          <a:p>
            <a:pPr marL="0"/>
            <a:r>
              <a:rPr lang="en-US" sz="2000" dirty="0" err="1">
                <a:solidFill>
                  <a:srgbClr val="000000"/>
                </a:solidFill>
                <a:cs typeface="Calibri"/>
              </a:rPr>
              <a:t>Hjerneceller</a:t>
            </a:r>
            <a:r>
              <a:rPr lang="en-US" sz="2000" dirty="0">
                <a:solidFill>
                  <a:srgbClr val="000000"/>
                </a:solidFill>
                <a:cs typeface="Calibri"/>
              </a:rPr>
              <a:t> </a:t>
            </a:r>
            <a:r>
              <a:rPr lang="en-US" sz="2000" dirty="0" err="1">
                <a:solidFill>
                  <a:srgbClr val="000000"/>
                </a:solidFill>
                <a:cs typeface="Calibri"/>
              </a:rPr>
              <a:t>fornyer</a:t>
            </a:r>
            <a:r>
              <a:rPr lang="en-US" sz="2000" dirty="0">
                <a:solidFill>
                  <a:srgbClr val="000000"/>
                </a:solidFill>
                <a:cs typeface="Calibri"/>
              </a:rPr>
              <a:t> seg </a:t>
            </a:r>
            <a:r>
              <a:rPr lang="en-US" sz="2000" dirty="0" err="1">
                <a:solidFill>
                  <a:srgbClr val="000000"/>
                </a:solidFill>
                <a:cs typeface="Calibri"/>
              </a:rPr>
              <a:t>ikke</a:t>
            </a:r>
            <a:endParaRPr lang="en-US" sz="2000" dirty="0">
              <a:solidFill>
                <a:srgbClr val="000000"/>
              </a:solidFill>
              <a:cs typeface="Calibri"/>
            </a:endParaRPr>
          </a:p>
        </p:txBody>
      </p:sp>
    </p:spTree>
    <p:extLst>
      <p:ext uri="{BB962C8B-B14F-4D97-AF65-F5344CB8AC3E}">
        <p14:creationId xmlns:p14="http://schemas.microsoft.com/office/powerpoint/2010/main" val="3272829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14F86-D79A-482E-8C3B-7377B40B7E67}"/>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dirty="0" err="1">
                <a:solidFill>
                  <a:schemeClr val="tx1"/>
                </a:solidFill>
                <a:latin typeface="+mj-lt"/>
                <a:ea typeface="+mj-ea"/>
                <a:cs typeface="+mj-cs"/>
              </a:rPr>
              <a:t>Hva</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skjer</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ved</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alzheimers</a:t>
            </a:r>
            <a:r>
              <a:rPr lang="en-US" kern="1200" dirty="0">
                <a:solidFill>
                  <a:schemeClr val="tx1"/>
                </a:solidFill>
                <a:latin typeface="+mj-lt"/>
                <a:ea typeface="+mj-ea"/>
                <a:cs typeface="+mj-cs"/>
              </a:rPr>
              <a:t>?</a:t>
            </a:r>
          </a:p>
        </p:txBody>
      </p:sp>
      <p:sp>
        <p:nvSpPr>
          <p:cNvPr id="3" name="Content Placeholder 2">
            <a:extLst>
              <a:ext uri="{FF2B5EF4-FFF2-40B4-BE49-F238E27FC236}">
                <a16:creationId xmlns:a16="http://schemas.microsoft.com/office/drawing/2014/main" id="{DB0FF82D-7A03-4ADC-B3E5-561C4A2CA4C7}"/>
              </a:ext>
            </a:extLst>
          </p:cNvPr>
          <p:cNvSpPr>
            <a:spLocks noGrp="1"/>
          </p:cNvSpPr>
          <p:nvPr>
            <p:ph sz="half" idx="1"/>
          </p:nvPr>
        </p:nvSpPr>
        <p:spPr>
          <a:xfrm>
            <a:off x="648931" y="2438401"/>
            <a:ext cx="3505494" cy="1452880"/>
          </a:xfrm>
        </p:spPr>
        <p:txBody>
          <a:bodyPr vert="horz" lIns="91440" tIns="45720" rIns="91440" bIns="45720" rtlCol="0" anchor="t">
            <a:normAutofit/>
          </a:bodyPr>
          <a:lstStyle/>
          <a:p>
            <a:r>
              <a:rPr lang="en-US" sz="2000" dirty="0"/>
              <a:t> </a:t>
            </a:r>
            <a:r>
              <a:rPr lang="en-US" sz="2000" dirty="0" err="1"/>
              <a:t>Utskillelse</a:t>
            </a:r>
            <a:r>
              <a:rPr lang="en-US" sz="2000" dirty="0"/>
              <a:t> av et </a:t>
            </a:r>
            <a:r>
              <a:rPr lang="en-US" sz="2000" dirty="0" err="1"/>
              <a:t>spesielt</a:t>
            </a:r>
            <a:r>
              <a:rPr lang="en-US" sz="2000" dirty="0"/>
              <a:t> protein, </a:t>
            </a:r>
            <a:r>
              <a:rPr lang="en-US" sz="2000" dirty="0" err="1"/>
              <a:t>giftstoff</a:t>
            </a:r>
            <a:r>
              <a:rPr lang="en-US" sz="2000" dirty="0"/>
              <a:t>, </a:t>
            </a:r>
            <a:r>
              <a:rPr lang="en-US" sz="2000" dirty="0" err="1"/>
              <a:t>plakk</a:t>
            </a:r>
            <a:r>
              <a:rPr lang="en-US" sz="2000" dirty="0"/>
              <a:t>  </a:t>
            </a:r>
            <a:r>
              <a:rPr lang="en-US" sz="2000" dirty="0" err="1"/>
              <a:t>fører</a:t>
            </a:r>
            <a:r>
              <a:rPr lang="en-US" sz="2000" dirty="0"/>
              <a:t> </a:t>
            </a:r>
            <a:r>
              <a:rPr lang="en-US" sz="2000" dirty="0" err="1"/>
              <a:t>til</a:t>
            </a:r>
            <a:r>
              <a:rPr lang="en-US" sz="2000" dirty="0"/>
              <a:t> at </a:t>
            </a:r>
            <a:r>
              <a:rPr lang="en-US" sz="2000" dirty="0" err="1"/>
              <a:t>nervecellene</a:t>
            </a:r>
            <a:r>
              <a:rPr lang="en-US" sz="2000" dirty="0"/>
              <a:t> </a:t>
            </a:r>
            <a:r>
              <a:rPr lang="en-US" sz="2000" dirty="0" err="1"/>
              <a:t>dør</a:t>
            </a:r>
            <a:r>
              <a:rPr lang="en-US" sz="2000" dirty="0"/>
              <a:t>. </a:t>
            </a:r>
          </a:p>
          <a:p>
            <a:endParaRPr lang="en-US" sz="2000" dirty="0"/>
          </a:p>
        </p:txBody>
      </p:sp>
      <p:pic>
        <p:nvPicPr>
          <p:cNvPr id="5" name="Picture 5" descr="A picture containing text&#10;&#10;Description automatically generated">
            <a:extLst>
              <a:ext uri="{FF2B5EF4-FFF2-40B4-BE49-F238E27FC236}">
                <a16:creationId xmlns:a16="http://schemas.microsoft.com/office/drawing/2014/main" id="{D6BD12F2-7432-4910-8564-F9F1760147B4}"/>
              </a:ext>
            </a:extLst>
          </p:cNvPr>
          <p:cNvPicPr>
            <a:picLocks noGrp="1" noChangeAspect="1"/>
          </p:cNvPicPr>
          <p:nvPr>
            <p:ph sz="half" idx="2"/>
          </p:nvPr>
        </p:nvPicPr>
        <p:blipFill>
          <a:blip r:embed="rId2"/>
          <a:stretch>
            <a:fillRect/>
          </a:stretch>
        </p:blipFill>
        <p:spPr>
          <a:xfrm>
            <a:off x="5405862" y="1170128"/>
            <a:ext cx="6019331" cy="4514498"/>
          </a:xfrm>
          <a:prstGeom prst="rect">
            <a:avLst/>
          </a:prstGeom>
          <a:effectLst/>
        </p:spPr>
      </p:pic>
    </p:spTree>
    <p:extLst>
      <p:ext uri="{BB962C8B-B14F-4D97-AF65-F5344CB8AC3E}">
        <p14:creationId xmlns:p14="http://schemas.microsoft.com/office/powerpoint/2010/main" val="122975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ogo&#10;&#10;Description automatically generated">
            <a:extLst>
              <a:ext uri="{FF2B5EF4-FFF2-40B4-BE49-F238E27FC236}">
                <a16:creationId xmlns:a16="http://schemas.microsoft.com/office/drawing/2014/main" id="{7AB13E65-E01B-40A9-90E2-3C66639C2C1F}"/>
              </a:ext>
            </a:extLst>
          </p:cNvPr>
          <p:cNvPicPr>
            <a:picLocks noGrp="1" noChangeAspect="1"/>
          </p:cNvPicPr>
          <p:nvPr>
            <p:ph idx="1"/>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9930345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rets">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TM04033919[[fn=Krets]]</Template>
  <TotalTime>6927</TotalTime>
  <Words>2046</Words>
  <Application>Microsoft Office PowerPoint</Application>
  <PresentationFormat>Widescreen</PresentationFormat>
  <Paragraphs>259</Paragraphs>
  <Slides>23</Slides>
  <Notes>19</Notes>
  <HiddenSlides>1</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23</vt:i4>
      </vt:variant>
    </vt:vector>
  </HeadingPairs>
  <TitlesOfParts>
    <vt:vector size="28" baseType="lpstr">
      <vt:lpstr>Arial</vt:lpstr>
      <vt:lpstr>Calibri</vt:lpstr>
      <vt:lpstr>museo-sans</vt:lpstr>
      <vt:lpstr>Tw Cen MT</vt:lpstr>
      <vt:lpstr>Krets</vt:lpstr>
      <vt:lpstr>Foredrag om Demens</vt:lpstr>
      <vt:lpstr>Disposisjon</vt:lpstr>
      <vt:lpstr>Litt om meg</vt:lpstr>
      <vt:lpstr>Legens budskap</vt:lpstr>
      <vt:lpstr>Kristin sine tanker om sin demens sykdom</vt:lpstr>
      <vt:lpstr>Demens</vt:lpstr>
      <vt:lpstr>Hjerne anatomi</vt:lpstr>
      <vt:lpstr>Hva skjer ved alzheimers?</vt:lpstr>
      <vt:lpstr>PowerPoint-presentasjon</vt:lpstr>
      <vt:lpstr>Hjerne med alzheimer, 7 års mellomrom.</vt:lpstr>
      <vt:lpstr>Mild Kognitiv svikt </vt:lpstr>
      <vt:lpstr>Utvikling av demens over tid</vt:lpstr>
      <vt:lpstr>Demenstyper</vt:lpstr>
      <vt:lpstr>Alzheimer</vt:lpstr>
      <vt:lpstr>Vaskulær demens</vt:lpstr>
      <vt:lpstr>Demens med Lewy legemer</vt:lpstr>
      <vt:lpstr>Hvor mange rammes?</vt:lpstr>
      <vt:lpstr>Forekomst av demens I aldersklasser</vt:lpstr>
      <vt:lpstr>Demenskartet</vt:lpstr>
      <vt:lpstr>Pårørende oppfølging og tilbud I kommunen</vt:lpstr>
      <vt:lpstr>Forebygging av demenssykdommer</vt:lpstr>
      <vt:lpstr>Dagsenteret</vt:lpstr>
      <vt:lpstr>Nyttige sider for informasjon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Foredrag om demens</dc:title>
  <dc:creator>Silje Marie Fagertun Kristiansen</dc:creator>
  <cp:lastModifiedBy>Silje Marie Fagertun Kristiansen</cp:lastModifiedBy>
  <cp:revision>2</cp:revision>
  <dcterms:created xsi:type="dcterms:W3CDTF">2022-09-02T06:34:55Z</dcterms:created>
  <dcterms:modified xsi:type="dcterms:W3CDTF">2022-11-03T08:31:54Z</dcterms:modified>
</cp:coreProperties>
</file>