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59" r:id="rId2"/>
    <p:sldId id="560" r:id="rId3"/>
    <p:sldId id="561" r:id="rId4"/>
    <p:sldId id="480" r:id="rId5"/>
    <p:sldId id="641" r:id="rId6"/>
    <p:sldId id="632" r:id="rId7"/>
    <p:sldId id="633" r:id="rId8"/>
    <p:sldId id="634" r:id="rId9"/>
    <p:sldId id="635" r:id="rId10"/>
    <p:sldId id="636" r:id="rId11"/>
    <p:sldId id="637" r:id="rId12"/>
    <p:sldId id="638" r:id="rId13"/>
    <p:sldId id="639" r:id="rId14"/>
    <p:sldId id="640" r:id="rId15"/>
    <p:sldId id="622" r:id="rId16"/>
    <p:sldId id="623" r:id="rId17"/>
    <p:sldId id="624" r:id="rId18"/>
    <p:sldId id="360" r:id="rId19"/>
    <p:sldId id="355" r:id="rId20"/>
    <p:sldId id="590" r:id="rId21"/>
    <p:sldId id="594" r:id="rId22"/>
    <p:sldId id="593" r:id="rId23"/>
    <p:sldId id="585" r:id="rId24"/>
    <p:sldId id="586" r:id="rId25"/>
    <p:sldId id="256" r:id="rId26"/>
    <p:sldId id="626" r:id="rId27"/>
    <p:sldId id="630" r:id="rId28"/>
    <p:sldId id="629" r:id="rId29"/>
    <p:sldId id="619" r:id="rId30"/>
    <p:sldId id="388" r:id="rId31"/>
    <p:sldId id="414" r:id="rId32"/>
    <p:sldId id="631" r:id="rId33"/>
    <p:sldId id="566" r:id="rId34"/>
    <p:sldId id="621" r:id="rId35"/>
  </p:sldIdLst>
  <p:sldSz cx="9144000" cy="6858000" type="screen4x3"/>
  <p:notesSz cx="6797675" cy="9926638"/>
  <p:defaultTextStyle>
    <a:defPPr>
      <a:defRPr lang="nb-NO"/>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594FDB"/>
    <a:srgbClr val="4F81BD"/>
    <a:srgbClr val="0033CC"/>
    <a:srgbClr val="00B451"/>
    <a:srgbClr val="8EB4E3"/>
    <a:srgbClr val="00CC98"/>
    <a:srgbClr val="FF0066"/>
    <a:srgbClr val="E23DE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AE3AA-A51C-4D41-8386-9A5CA84304F4}" v="19" dt="2022-03-29T12:49:56.834"/>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20000" autoAdjust="0"/>
    <p:restoredTop sz="94660"/>
  </p:normalViewPr>
  <p:slideViewPr>
    <p:cSldViewPr>
      <p:cViewPr>
        <p:scale>
          <a:sx n="94" d="100"/>
          <a:sy n="94" d="100"/>
        </p:scale>
        <p:origin x="93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464"/>
    </p:cViewPr>
  </p:sorterViewPr>
  <p:notesViewPr>
    <p:cSldViewPr>
      <p:cViewPr varScale="1">
        <p:scale>
          <a:sx n="59" d="100"/>
          <a:sy n="59" d="100"/>
        </p:scale>
        <p:origin x="-177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3C3C018-9F40-427F-BCC0-946AA384383C}" type="datetimeFigureOut">
              <a:rPr lang="nb-NO"/>
              <a:pPr>
                <a:defRPr/>
              </a:pPr>
              <a:t>28.09.2022</a:t>
            </a:fld>
            <a:endParaRPr lang="nb-NO"/>
          </a:p>
        </p:txBody>
      </p:sp>
      <p:sp>
        <p:nvSpPr>
          <p:cNvPr id="4" name="Plassholder for bunntekst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5" name="Plassholder for lysbildenummer 4"/>
          <p:cNvSpPr>
            <a:spLocks noGrp="1"/>
          </p:cNvSpPr>
          <p:nvPr>
            <p:ph type="sldNum" sz="quarter" idx="3"/>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4C85D1D-54C3-43C2-B811-BDAC5F56BB7B}" type="slidenum">
              <a:rPr lang="nb-NO"/>
              <a:pPr>
                <a:defRPr/>
              </a:pPr>
              <a:t>‹#›</a:t>
            </a:fld>
            <a:endParaRPr lang="nb-NO"/>
          </a:p>
        </p:txBody>
      </p:sp>
    </p:spTree>
    <p:extLst>
      <p:ext uri="{BB962C8B-B14F-4D97-AF65-F5344CB8AC3E}">
        <p14:creationId xmlns:p14="http://schemas.microsoft.com/office/powerpoint/2010/main" val="210739548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A1FC89F-A68A-4DEB-A853-6C6B78098E44}" type="datetimeFigureOut">
              <a:rPr lang="nb-NO"/>
              <a:pPr>
                <a:defRPr/>
              </a:pPr>
              <a:t>28.09.2022</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1" y="4716464"/>
            <a:ext cx="5438775" cy="4465637"/>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7" name="Plassholder for lysbildenumm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0547264-DD98-4E52-A7FD-43EAD337E611}" type="slidenum">
              <a:rPr lang="nb-NO"/>
              <a:pPr>
                <a:defRPr/>
              </a:pPr>
              <a:t>‹#›</a:t>
            </a:fld>
            <a:endParaRPr lang="nb-NO"/>
          </a:p>
        </p:txBody>
      </p:sp>
    </p:spTree>
    <p:extLst>
      <p:ext uri="{BB962C8B-B14F-4D97-AF65-F5344CB8AC3E}">
        <p14:creationId xmlns:p14="http://schemas.microsoft.com/office/powerpoint/2010/main" val="355871113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87043" name="Plassholder for notater 2"/>
          <p:cNvSpPr>
            <a:spLocks noGrp="1"/>
          </p:cNvSpPr>
          <p:nvPr>
            <p:ph type="body" idx="1"/>
          </p:nvPr>
        </p:nvSpPr>
        <p:spPr bwMode="auto">
          <a:xfrm>
            <a:off x="906463" y="4716464"/>
            <a:ext cx="4984750" cy="4465637"/>
          </a:xfrm>
          <a:noFill/>
        </p:spPr>
        <p:txBody>
          <a:bodyPr lIns="91767" tIns="45882" rIns="91767" bIns="45882"/>
          <a:lstStyle/>
          <a:p>
            <a:pPr eaLnBrk="1" hangingPunct="1"/>
            <a:endParaRPr lang="nb-NO"/>
          </a:p>
        </p:txBody>
      </p:sp>
      <p:sp>
        <p:nvSpPr>
          <p:cNvPr id="87044" name="Plassholder for lysbildenummer 3"/>
          <p:cNvSpPr txBox="1">
            <a:spLocks noGrp="1"/>
          </p:cNvSpPr>
          <p:nvPr/>
        </p:nvSpPr>
        <p:spPr bwMode="auto">
          <a:xfrm>
            <a:off x="3852863" y="9429750"/>
            <a:ext cx="2944812" cy="496888"/>
          </a:xfrm>
          <a:prstGeom prst="rect">
            <a:avLst/>
          </a:prstGeom>
          <a:noFill/>
          <a:ln w="9525">
            <a:noFill/>
            <a:miter lim="800000"/>
            <a:headEnd/>
            <a:tailEnd/>
          </a:ln>
        </p:spPr>
        <p:txBody>
          <a:bodyPr lIns="91767" tIns="45882" rIns="91767" bIns="45882" anchor="b"/>
          <a:lstStyle/>
          <a:p>
            <a:pPr algn="r" defTabSz="917575"/>
            <a:fld id="{2B60C900-E0DB-43D6-8CBE-1946027CA76F}" type="slidenum">
              <a:rPr lang="nb-NO" sz="1200">
                <a:latin typeface="Times New Roman" pitchFamily="18" charset="0"/>
                <a:cs typeface="Arial" charset="0"/>
              </a:rPr>
              <a:pPr algn="r" defTabSz="917575"/>
              <a:t>1</a:t>
            </a:fld>
            <a:endParaRPr lang="nb-NO" sz="1200">
              <a:latin typeface="Times New Roman" pitchFamily="18" charset="0"/>
              <a:cs typeface="Arial" charset="0"/>
            </a:endParaRPr>
          </a:p>
        </p:txBody>
      </p:sp>
    </p:spTree>
    <p:extLst>
      <p:ext uri="{BB962C8B-B14F-4D97-AF65-F5344CB8AC3E}">
        <p14:creationId xmlns:p14="http://schemas.microsoft.com/office/powerpoint/2010/main" val="192148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87043" name="Plassholder for notater 2"/>
          <p:cNvSpPr>
            <a:spLocks noGrp="1"/>
          </p:cNvSpPr>
          <p:nvPr>
            <p:ph type="body" idx="1"/>
          </p:nvPr>
        </p:nvSpPr>
        <p:spPr bwMode="auto">
          <a:xfrm>
            <a:off x="906463" y="4716464"/>
            <a:ext cx="4984750" cy="4465637"/>
          </a:xfrm>
          <a:noFill/>
        </p:spPr>
        <p:txBody>
          <a:bodyPr lIns="91767" tIns="45882" rIns="91767" bIns="45882"/>
          <a:lstStyle/>
          <a:p>
            <a:pPr eaLnBrk="1" hangingPunct="1"/>
            <a:endParaRPr lang="nb-NO"/>
          </a:p>
        </p:txBody>
      </p:sp>
      <p:sp>
        <p:nvSpPr>
          <p:cNvPr id="87044" name="Plassholder for lysbildenummer 3"/>
          <p:cNvSpPr txBox="1">
            <a:spLocks noGrp="1"/>
          </p:cNvSpPr>
          <p:nvPr/>
        </p:nvSpPr>
        <p:spPr bwMode="auto">
          <a:xfrm>
            <a:off x="3852863" y="9429750"/>
            <a:ext cx="2944812" cy="496888"/>
          </a:xfrm>
          <a:prstGeom prst="rect">
            <a:avLst/>
          </a:prstGeom>
          <a:noFill/>
          <a:ln w="9525">
            <a:noFill/>
            <a:miter lim="800000"/>
            <a:headEnd/>
            <a:tailEnd/>
          </a:ln>
        </p:spPr>
        <p:txBody>
          <a:bodyPr lIns="91767" tIns="45882" rIns="91767" bIns="45882" anchor="b"/>
          <a:lstStyle/>
          <a:p>
            <a:pPr algn="r" defTabSz="917575"/>
            <a:fld id="{2B60C900-E0DB-43D6-8CBE-1946027CA76F}" type="slidenum">
              <a:rPr lang="nb-NO" sz="1200">
                <a:latin typeface="Times New Roman" pitchFamily="18" charset="0"/>
                <a:cs typeface="Arial" charset="0"/>
              </a:rPr>
              <a:pPr algn="r" defTabSz="917575"/>
              <a:t>5</a:t>
            </a:fld>
            <a:endParaRPr lang="nb-NO" sz="1200">
              <a:latin typeface="Times New Roman" pitchFamily="18" charset="0"/>
              <a:cs typeface="Arial" charset="0"/>
            </a:endParaRPr>
          </a:p>
        </p:txBody>
      </p:sp>
    </p:spTree>
    <p:extLst>
      <p:ext uri="{BB962C8B-B14F-4D97-AF65-F5344CB8AC3E}">
        <p14:creationId xmlns:p14="http://schemas.microsoft.com/office/powerpoint/2010/main" val="376487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87043" name="Plassholder for notater 2"/>
          <p:cNvSpPr>
            <a:spLocks noGrp="1"/>
          </p:cNvSpPr>
          <p:nvPr>
            <p:ph type="body" idx="1"/>
          </p:nvPr>
        </p:nvSpPr>
        <p:spPr bwMode="auto">
          <a:xfrm>
            <a:off x="906463" y="4716464"/>
            <a:ext cx="4984750" cy="4465637"/>
          </a:xfrm>
          <a:noFill/>
        </p:spPr>
        <p:txBody>
          <a:bodyPr lIns="91767" tIns="45882" rIns="91767" bIns="45882"/>
          <a:lstStyle/>
          <a:p>
            <a:pPr eaLnBrk="1" hangingPunct="1"/>
            <a:endParaRPr lang="nb-NO"/>
          </a:p>
        </p:txBody>
      </p:sp>
      <p:sp>
        <p:nvSpPr>
          <p:cNvPr id="87044" name="Plassholder for lysbildenummer 3"/>
          <p:cNvSpPr txBox="1">
            <a:spLocks noGrp="1"/>
          </p:cNvSpPr>
          <p:nvPr/>
        </p:nvSpPr>
        <p:spPr bwMode="auto">
          <a:xfrm>
            <a:off x="3852863" y="9429750"/>
            <a:ext cx="2944812" cy="496888"/>
          </a:xfrm>
          <a:prstGeom prst="rect">
            <a:avLst/>
          </a:prstGeom>
          <a:noFill/>
          <a:ln w="9525">
            <a:noFill/>
            <a:miter lim="800000"/>
            <a:headEnd/>
            <a:tailEnd/>
          </a:ln>
        </p:spPr>
        <p:txBody>
          <a:bodyPr lIns="91767" tIns="45882" rIns="91767" bIns="45882" anchor="b"/>
          <a:lstStyle/>
          <a:p>
            <a:pPr algn="r" defTabSz="917575"/>
            <a:fld id="{2B60C900-E0DB-43D6-8CBE-1946027CA76F}" type="slidenum">
              <a:rPr lang="nb-NO" sz="1200">
                <a:latin typeface="Times New Roman" pitchFamily="18" charset="0"/>
                <a:cs typeface="Arial" charset="0"/>
              </a:rPr>
              <a:pPr algn="r" defTabSz="917575"/>
              <a:t>15</a:t>
            </a:fld>
            <a:endParaRPr lang="nb-NO" sz="1200">
              <a:latin typeface="Times New Roman" pitchFamily="18" charset="0"/>
              <a:cs typeface="Arial" charset="0"/>
            </a:endParaRPr>
          </a:p>
        </p:txBody>
      </p:sp>
    </p:spTree>
    <p:extLst>
      <p:ext uri="{BB962C8B-B14F-4D97-AF65-F5344CB8AC3E}">
        <p14:creationId xmlns:p14="http://schemas.microsoft.com/office/powerpoint/2010/main" val="376487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87043" name="Plassholder for notater 2"/>
          <p:cNvSpPr>
            <a:spLocks noGrp="1"/>
          </p:cNvSpPr>
          <p:nvPr>
            <p:ph type="body" idx="1"/>
          </p:nvPr>
        </p:nvSpPr>
        <p:spPr bwMode="auto">
          <a:xfrm>
            <a:off x="906463" y="4716464"/>
            <a:ext cx="4984750" cy="4465637"/>
          </a:xfrm>
          <a:noFill/>
        </p:spPr>
        <p:txBody>
          <a:bodyPr lIns="91767" tIns="45882" rIns="91767" bIns="45882"/>
          <a:lstStyle/>
          <a:p>
            <a:pPr eaLnBrk="1" hangingPunct="1"/>
            <a:endParaRPr lang="nb-NO"/>
          </a:p>
        </p:txBody>
      </p:sp>
      <p:sp>
        <p:nvSpPr>
          <p:cNvPr id="87044" name="Plassholder for lysbildenummer 3"/>
          <p:cNvSpPr txBox="1">
            <a:spLocks noGrp="1"/>
          </p:cNvSpPr>
          <p:nvPr/>
        </p:nvSpPr>
        <p:spPr bwMode="auto">
          <a:xfrm>
            <a:off x="3852863" y="9429750"/>
            <a:ext cx="2944812" cy="496888"/>
          </a:xfrm>
          <a:prstGeom prst="rect">
            <a:avLst/>
          </a:prstGeom>
          <a:noFill/>
          <a:ln w="9525">
            <a:noFill/>
            <a:miter lim="800000"/>
            <a:headEnd/>
            <a:tailEnd/>
          </a:ln>
        </p:spPr>
        <p:txBody>
          <a:bodyPr lIns="91767" tIns="45882" rIns="91767" bIns="45882" anchor="b"/>
          <a:lstStyle/>
          <a:p>
            <a:pPr algn="r" defTabSz="917575"/>
            <a:fld id="{2B60C900-E0DB-43D6-8CBE-1946027CA76F}" type="slidenum">
              <a:rPr lang="nb-NO" sz="1200">
                <a:latin typeface="Times New Roman" pitchFamily="18" charset="0"/>
                <a:cs typeface="Arial" charset="0"/>
              </a:rPr>
              <a:pPr algn="r" defTabSz="917575"/>
              <a:t>20</a:t>
            </a:fld>
            <a:endParaRPr lang="nb-NO" sz="1200">
              <a:latin typeface="Times New Roman" pitchFamily="18" charset="0"/>
              <a:cs typeface="Arial" charset="0"/>
            </a:endParaRPr>
          </a:p>
        </p:txBody>
      </p:sp>
    </p:spTree>
    <p:extLst>
      <p:ext uri="{BB962C8B-B14F-4D97-AF65-F5344CB8AC3E}">
        <p14:creationId xmlns:p14="http://schemas.microsoft.com/office/powerpoint/2010/main" val="326954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917575" y="742950"/>
            <a:ext cx="4962525" cy="3722688"/>
          </a:xfrm>
          <a:noFill/>
          <a:ln>
            <a:solidFill>
              <a:srgbClr val="000000"/>
            </a:solidFill>
            <a:miter lim="800000"/>
            <a:headEnd/>
            <a:tailEnd/>
          </a:ln>
        </p:spPr>
      </p:sp>
      <p:sp>
        <p:nvSpPr>
          <p:cNvPr id="90115" name="Rectangle 3"/>
          <p:cNvSpPr>
            <a:spLocks noGrp="1" noChangeArrowheads="1"/>
          </p:cNvSpPr>
          <p:nvPr>
            <p:ph type="body" idx="1"/>
          </p:nvPr>
        </p:nvSpPr>
        <p:spPr bwMode="auto">
          <a:xfrm>
            <a:off x="906463" y="4716464"/>
            <a:ext cx="4984750" cy="273050"/>
          </a:xfrm>
          <a:noFill/>
        </p:spPr>
        <p:txBody>
          <a:bodyPr lIns="91767" tIns="45882" rIns="91767" bIns="45882">
            <a:normAutofit lnSpcReduction="10000"/>
          </a:bodyPr>
          <a:lstStyle/>
          <a:p>
            <a:pPr eaLnBrk="1" hangingPunct="1"/>
            <a:endParaRPr lang="nb-NO"/>
          </a:p>
        </p:txBody>
      </p:sp>
    </p:spTree>
    <p:extLst>
      <p:ext uri="{BB962C8B-B14F-4D97-AF65-F5344CB8AC3E}">
        <p14:creationId xmlns:p14="http://schemas.microsoft.com/office/powerpoint/2010/main" val="32908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917575" y="742950"/>
            <a:ext cx="4962525" cy="3722688"/>
          </a:xfrm>
          <a:noFill/>
          <a:ln>
            <a:solidFill>
              <a:srgbClr val="000000"/>
            </a:solidFill>
            <a:miter lim="800000"/>
            <a:headEnd/>
            <a:tailEnd/>
          </a:ln>
        </p:spPr>
      </p:sp>
      <p:sp>
        <p:nvSpPr>
          <p:cNvPr id="90115" name="Rectangle 3"/>
          <p:cNvSpPr>
            <a:spLocks noGrp="1" noChangeArrowheads="1"/>
          </p:cNvSpPr>
          <p:nvPr>
            <p:ph type="body" idx="1"/>
          </p:nvPr>
        </p:nvSpPr>
        <p:spPr bwMode="auto">
          <a:xfrm>
            <a:off x="906463" y="4716464"/>
            <a:ext cx="4984750" cy="273050"/>
          </a:xfrm>
          <a:noFill/>
        </p:spPr>
        <p:txBody>
          <a:bodyPr lIns="91767" tIns="45882" rIns="91767" bIns="45882">
            <a:normAutofit lnSpcReduction="10000"/>
          </a:bodyPr>
          <a:lstStyle/>
          <a:p>
            <a:pPr eaLnBrk="1" hangingPunct="1"/>
            <a:endParaRPr lang="nb-NO"/>
          </a:p>
        </p:txBody>
      </p:sp>
    </p:spTree>
    <p:extLst>
      <p:ext uri="{BB962C8B-B14F-4D97-AF65-F5344CB8AC3E}">
        <p14:creationId xmlns:p14="http://schemas.microsoft.com/office/powerpoint/2010/main" val="225462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7D71ABD4-049B-4B02-9440-BA783813E0E7}"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ACDA7B42-6236-4311-A9F6-4F9E70BD2E52}"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A3B23605-069D-46C2-9004-89B1558930DA}"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3B9193A8-4072-436B-AC20-8E19FA8131B0}"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4C2C1145-5590-429E-BE9D-D1C29E4A9409}"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pPr>
              <a:defRPr/>
            </a:pPr>
            <a:r>
              <a:rPr lang="nb-NO"/>
              <a:t>09.06.2011</a:t>
            </a:r>
          </a:p>
        </p:txBody>
      </p:sp>
      <p:sp>
        <p:nvSpPr>
          <p:cNvPr id="8" name="Plassholder for bunntekst 7"/>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9" name="Plassholder for lysbildenummer 8"/>
          <p:cNvSpPr>
            <a:spLocks noGrp="1"/>
          </p:cNvSpPr>
          <p:nvPr>
            <p:ph type="sldNum" sz="quarter" idx="12"/>
          </p:nvPr>
        </p:nvSpPr>
        <p:spPr/>
        <p:txBody>
          <a:bodyPr/>
          <a:lstStyle>
            <a:lvl1pPr>
              <a:defRPr/>
            </a:lvl1pPr>
          </a:lstStyle>
          <a:p>
            <a:pPr>
              <a:defRPr/>
            </a:pPr>
            <a:fld id="{AA9B268E-9D4F-4B2B-BFC4-2DA7CD65D3A4}"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pPr>
              <a:defRPr/>
            </a:pPr>
            <a:r>
              <a:rPr lang="nb-NO"/>
              <a:t>09.06.2011</a:t>
            </a:r>
          </a:p>
        </p:txBody>
      </p:sp>
      <p:sp>
        <p:nvSpPr>
          <p:cNvPr id="4" name="Plassholder for bunntekst 3"/>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5" name="Plassholder for lysbildenummer 4"/>
          <p:cNvSpPr>
            <a:spLocks noGrp="1"/>
          </p:cNvSpPr>
          <p:nvPr>
            <p:ph type="sldNum" sz="quarter" idx="12"/>
          </p:nvPr>
        </p:nvSpPr>
        <p:spPr/>
        <p:txBody>
          <a:bodyPr/>
          <a:lstStyle>
            <a:lvl1pPr>
              <a:defRPr/>
            </a:lvl1pPr>
          </a:lstStyle>
          <a:p>
            <a:pPr>
              <a:defRPr/>
            </a:pPr>
            <a:fld id="{7948679A-62A2-46BE-85F5-BEABEBB4C85D}"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1FD4C618-E69B-4747-B41F-22549CEE3A00}"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10E12920-D69E-4197-AFC3-B6666BB71A7B}"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8427F793-09D6-4B17-AC14-1B2F963437B2}"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68313" y="2698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            FORSVARETS SENIORFORBUND (FSF)</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r>
              <a:rPr lang="nb-NO"/>
              <a:t>09.06.2011</a:t>
            </a:r>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2">
                    <a:lumMod val="60000"/>
                    <a:lumOff val="40000"/>
                  </a:schemeClr>
                </a:solidFill>
                <a:latin typeface="+mn-lt"/>
                <a:ea typeface="+mn-ea"/>
              </a:defRPr>
            </a:lvl1pPr>
          </a:lstStyle>
          <a:p>
            <a:pPr>
              <a:defRPr/>
            </a:pPr>
            <a:r>
              <a:rPr lang="nb-NO"/>
              <a:t>FORSVARETS SENIORFORBUND</a:t>
            </a:r>
          </a:p>
          <a:p>
            <a:pPr>
              <a:defRPr/>
            </a:pPr>
            <a:r>
              <a:rPr lang="nb-NO"/>
              <a:t>STIFTET 15 FEBRUAR 1983</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B13C365-F6B5-4DF0-A434-2D8859D8441B}" type="slidenum">
              <a:rPr lang="nb-NO"/>
              <a:pPr>
                <a:defRPr/>
              </a:pPr>
              <a:t>‹#›</a:t>
            </a:fld>
            <a:endParaRPr lang="nb-NO"/>
          </a:p>
        </p:txBody>
      </p:sp>
      <p:pic>
        <p:nvPicPr>
          <p:cNvPr id="1031" name="Picture 5" descr="Untitled-8"/>
          <p:cNvPicPr>
            <a:picLocks noChangeAspect="1" noChangeArrowheads="1"/>
          </p:cNvPicPr>
          <p:nvPr/>
        </p:nvPicPr>
        <p:blipFill>
          <a:blip r:embed="rId12" cstate="print"/>
          <a:srcRect/>
          <a:stretch>
            <a:fillRect/>
          </a:stretch>
        </p:blipFill>
        <p:spPr bwMode="auto">
          <a:xfrm>
            <a:off x="539750" y="333375"/>
            <a:ext cx="719138"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p:txStyles>
    <p:titleStyle>
      <a:lvl1pPr algn="l" rtl="0" eaLnBrk="0" fontAlgn="base" hangingPunct="0">
        <a:spcBef>
          <a:spcPct val="0"/>
        </a:spcBef>
        <a:spcAft>
          <a:spcPct val="0"/>
        </a:spcAft>
        <a:defRPr sz="3200" kern="1200">
          <a:solidFill>
            <a:srgbClr val="558ED5"/>
          </a:solidFill>
          <a:latin typeface="+mj-lt"/>
          <a:ea typeface="ＭＳ Ｐゴシック" pitchFamily="34" charset="-128"/>
          <a:cs typeface="+mj-cs"/>
        </a:defRPr>
      </a:lvl1pPr>
      <a:lvl2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2pPr>
      <a:lvl3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3pPr>
      <a:lvl4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4pPr>
      <a:lvl5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5pPr>
      <a:lvl6pPr marL="457200" algn="l" rtl="0" fontAlgn="base">
        <a:spcBef>
          <a:spcPct val="0"/>
        </a:spcBef>
        <a:spcAft>
          <a:spcPct val="0"/>
        </a:spcAft>
        <a:defRPr sz="3200">
          <a:solidFill>
            <a:srgbClr val="558ED5"/>
          </a:solidFill>
          <a:latin typeface="Calibri" pitchFamily="34" charset="0"/>
        </a:defRPr>
      </a:lvl6pPr>
      <a:lvl7pPr marL="914400" algn="l" rtl="0" fontAlgn="base">
        <a:spcBef>
          <a:spcPct val="0"/>
        </a:spcBef>
        <a:spcAft>
          <a:spcPct val="0"/>
        </a:spcAft>
        <a:defRPr sz="3200">
          <a:solidFill>
            <a:srgbClr val="558ED5"/>
          </a:solidFill>
          <a:latin typeface="Calibri" pitchFamily="34" charset="0"/>
        </a:defRPr>
      </a:lvl7pPr>
      <a:lvl8pPr marL="1371600" algn="l" rtl="0" fontAlgn="base">
        <a:spcBef>
          <a:spcPct val="0"/>
        </a:spcBef>
        <a:spcAft>
          <a:spcPct val="0"/>
        </a:spcAft>
        <a:defRPr sz="3200">
          <a:solidFill>
            <a:srgbClr val="558ED5"/>
          </a:solidFill>
          <a:latin typeface="Calibri" pitchFamily="34" charset="0"/>
        </a:defRPr>
      </a:lvl8pPr>
      <a:lvl9pPr marL="1828800" algn="l" rtl="0" fontAlgn="base">
        <a:spcBef>
          <a:spcPct val="0"/>
        </a:spcBef>
        <a:spcAft>
          <a:spcPct val="0"/>
        </a:spcAft>
        <a:defRPr sz="3200">
          <a:solidFill>
            <a:srgbClr val="558ED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Plassholder for bunntekst 3"/>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cs typeface="Arial" charset="0"/>
              </a:rPr>
              <a:t>Forsvarets Seniorforbund</a:t>
            </a:r>
          </a:p>
          <a:p>
            <a:pPr algn="ctr">
              <a:spcBef>
                <a:spcPct val="50000"/>
              </a:spcBef>
            </a:pPr>
            <a:r>
              <a:rPr lang="nb-NO" sz="1000" dirty="0">
                <a:solidFill>
                  <a:srgbClr val="FF0000"/>
                </a:solidFill>
                <a:latin typeface="Times New Roman" pitchFamily="18" charset="0"/>
                <a:cs typeface="Arial" charset="0"/>
              </a:rPr>
              <a:t>Stiftet 15.februar 1983</a:t>
            </a:r>
          </a:p>
        </p:txBody>
      </p:sp>
      <p:sp>
        <p:nvSpPr>
          <p:cNvPr id="12291" name="Rectangle 6"/>
          <p:cNvSpPr>
            <a:spLocks noChangeArrowheads="1"/>
          </p:cNvSpPr>
          <p:nvPr/>
        </p:nvSpPr>
        <p:spPr bwMode="auto">
          <a:xfrm>
            <a:off x="1781175" y="15875"/>
            <a:ext cx="6878638" cy="1616075"/>
          </a:xfrm>
          <a:prstGeom prst="rect">
            <a:avLst/>
          </a:prstGeom>
          <a:noFill/>
          <a:ln w="9525">
            <a:noFill/>
            <a:miter lim="800000"/>
            <a:headEnd/>
            <a:tailEnd/>
          </a:ln>
        </p:spPr>
        <p:txBody>
          <a:bodyPr anchor="ctr">
            <a:spAutoFit/>
          </a:bodyPr>
          <a:lstStyle/>
          <a:p>
            <a:pPr algn="ctr"/>
            <a:endParaRPr lang="nb-NO" sz="1800" b="1" dirty="0">
              <a:solidFill>
                <a:srgbClr val="594FDB"/>
              </a:solidFill>
            </a:endParaRPr>
          </a:p>
          <a:p>
            <a:pPr algn="ctr"/>
            <a:endParaRPr lang="nb-NO" sz="1800" b="1" dirty="0">
              <a:solidFill>
                <a:srgbClr val="594FDB"/>
              </a:solidFill>
            </a:endParaRPr>
          </a:p>
          <a:p>
            <a:pPr algn="ctr"/>
            <a:r>
              <a:rPr lang="nb-NO" sz="3200" b="1" dirty="0">
                <a:solidFill>
                  <a:srgbClr val="594FDB"/>
                </a:solidFill>
              </a:rPr>
              <a:t>FORSVARETS  SENIORFORBUND (FSF)</a:t>
            </a:r>
          </a:p>
        </p:txBody>
      </p:sp>
      <p:sp>
        <p:nvSpPr>
          <p:cNvPr id="12293" name="Rectangle 2"/>
          <p:cNvSpPr>
            <a:spLocks noChangeArrowheads="1"/>
          </p:cNvSpPr>
          <p:nvPr/>
        </p:nvSpPr>
        <p:spPr bwMode="auto">
          <a:xfrm>
            <a:off x="5303838" y="1916113"/>
            <a:ext cx="3840162" cy="576262"/>
          </a:xfrm>
          <a:prstGeom prst="rect">
            <a:avLst/>
          </a:prstGeom>
          <a:noFill/>
          <a:ln w="9525">
            <a:noFill/>
            <a:miter lim="800000"/>
            <a:headEnd/>
            <a:tailEnd/>
          </a:ln>
        </p:spPr>
        <p:txBody>
          <a:bodyPr anchor="ctr"/>
          <a:lstStyle/>
          <a:p>
            <a:endParaRPr lang="nb-NO" sz="2800">
              <a:solidFill>
                <a:srgbClr val="FF0000"/>
              </a:solidFill>
              <a:latin typeface="Times New Roman" pitchFamily="18" charset="0"/>
              <a:cs typeface="Arial" charset="0"/>
            </a:endParaRPr>
          </a:p>
        </p:txBody>
      </p:sp>
      <p:sp>
        <p:nvSpPr>
          <p:cNvPr id="12294" name="Text Box 7"/>
          <p:cNvSpPr txBox="1">
            <a:spLocks noChangeArrowheads="1"/>
          </p:cNvSpPr>
          <p:nvPr/>
        </p:nvSpPr>
        <p:spPr bwMode="auto">
          <a:xfrm>
            <a:off x="5436096" y="1628800"/>
            <a:ext cx="3354983" cy="3416320"/>
          </a:xfrm>
          <a:prstGeom prst="rect">
            <a:avLst/>
          </a:prstGeom>
          <a:noFill/>
          <a:ln w="9525">
            <a:noFill/>
            <a:miter lim="800000"/>
            <a:headEnd/>
            <a:tailEnd/>
          </a:ln>
        </p:spPr>
        <p:txBody>
          <a:bodyPr wrap="square">
            <a:spAutoFit/>
          </a:bodyPr>
          <a:lstStyle/>
          <a:p>
            <a:pPr algn="ctr"/>
            <a:endParaRPr lang="nb-NO" sz="3600" b="1" dirty="0">
              <a:solidFill>
                <a:srgbClr val="0066FF"/>
              </a:solidFill>
              <a:latin typeface="Catriel" pitchFamily="2" charset="0"/>
              <a:cs typeface="Arial" charset="0"/>
            </a:endParaRPr>
          </a:p>
          <a:p>
            <a:pPr algn="ctr"/>
            <a:endParaRPr lang="nb-NO" sz="3600" b="1" dirty="0">
              <a:solidFill>
                <a:srgbClr val="0066FF"/>
              </a:solidFill>
              <a:latin typeface="Catriel" pitchFamily="2" charset="0"/>
              <a:cs typeface="Arial" charset="0"/>
            </a:endParaRPr>
          </a:p>
          <a:p>
            <a:pPr algn="ctr"/>
            <a:endParaRPr lang="nb-NO" sz="2000" b="1" dirty="0">
              <a:solidFill>
                <a:srgbClr val="0066FF"/>
              </a:solidFill>
              <a:latin typeface="Times New Roman" panose="02020603050405020304" pitchFamily="18" charset="0"/>
              <a:cs typeface="Times New Roman" panose="02020603050405020304" pitchFamily="18" charset="0"/>
            </a:endParaRPr>
          </a:p>
          <a:p>
            <a:pPr algn="ctr"/>
            <a:r>
              <a:rPr lang="nb-NO" sz="2000" b="1" dirty="0">
                <a:solidFill>
                  <a:srgbClr val="0066FF"/>
                </a:solidFill>
                <a:latin typeface="Times New Roman" panose="02020603050405020304" pitchFamily="18" charset="0"/>
                <a:cs typeface="Times New Roman" panose="02020603050405020304" pitchFamily="18" charset="0"/>
              </a:rPr>
              <a:t>Orientering – FSF Rogaland</a:t>
            </a:r>
          </a:p>
          <a:p>
            <a:pPr algn="ctr"/>
            <a:r>
              <a:rPr lang="nb-NO" sz="2000" b="1" dirty="0">
                <a:solidFill>
                  <a:srgbClr val="0066FF"/>
                </a:solidFill>
                <a:latin typeface="Times New Roman" panose="02020603050405020304" pitchFamily="18" charset="0"/>
                <a:cs typeface="Times New Roman" panose="02020603050405020304" pitchFamily="18" charset="0"/>
              </a:rPr>
              <a:t>22. september 2022</a:t>
            </a:r>
          </a:p>
          <a:p>
            <a:pPr algn="ctr"/>
            <a:endParaRPr lang="nb-NO" sz="1600" b="1" dirty="0">
              <a:solidFill>
                <a:srgbClr val="0066FF"/>
              </a:solidFill>
              <a:latin typeface="Catriel" pitchFamily="2" charset="0"/>
              <a:cs typeface="Arial" charset="0"/>
            </a:endParaRPr>
          </a:p>
          <a:p>
            <a:pPr algn="ctr"/>
            <a:r>
              <a:rPr lang="nb-NO" sz="1600" b="1" dirty="0">
                <a:solidFill>
                  <a:srgbClr val="0066FF"/>
                </a:solidFill>
                <a:latin typeface="Times New Roman" panose="02020603050405020304" pitchFamily="18" charset="0"/>
                <a:cs typeface="Times New Roman" panose="02020603050405020304" pitchFamily="18" charset="0"/>
              </a:rPr>
              <a:t>Jan Erik Thoresen</a:t>
            </a:r>
          </a:p>
          <a:p>
            <a:pPr algn="ctr"/>
            <a:r>
              <a:rPr lang="nb-NO" sz="1600" b="1" dirty="0">
                <a:solidFill>
                  <a:srgbClr val="0066FF"/>
                </a:solidFill>
                <a:latin typeface="Times New Roman" panose="02020603050405020304" pitchFamily="18" charset="0"/>
                <a:cs typeface="Times New Roman" panose="02020603050405020304" pitchFamily="18" charset="0"/>
              </a:rPr>
              <a:t>Leder FSF</a:t>
            </a:r>
          </a:p>
          <a:p>
            <a:pPr algn="ctr"/>
            <a:endParaRPr lang="nb-NO" sz="3600" b="1" dirty="0">
              <a:solidFill>
                <a:srgbClr val="0066FF"/>
              </a:solidFill>
              <a:latin typeface="Catriel" pitchFamily="2" charset="0"/>
              <a:cs typeface="Arial" charset="0"/>
            </a:endParaRPr>
          </a:p>
        </p:txBody>
      </p:sp>
      <p:sp>
        <p:nvSpPr>
          <p:cNvPr id="12296" name="TekstSylinder 8"/>
          <p:cNvSpPr txBox="1">
            <a:spLocks noChangeArrowheads="1"/>
          </p:cNvSpPr>
          <p:nvPr/>
        </p:nvSpPr>
        <p:spPr bwMode="auto">
          <a:xfrm>
            <a:off x="4772025" y="3789363"/>
            <a:ext cx="3257550" cy="457200"/>
          </a:xfrm>
          <a:prstGeom prst="rect">
            <a:avLst/>
          </a:prstGeom>
          <a:noFill/>
          <a:ln w="9525">
            <a:noFill/>
            <a:miter lim="800000"/>
            <a:headEnd/>
            <a:tailEnd/>
          </a:ln>
        </p:spPr>
        <p:txBody>
          <a:bodyPr>
            <a:spAutoFit/>
          </a:bodyPr>
          <a:lstStyle/>
          <a:p>
            <a:pPr algn="ctr"/>
            <a:endParaRPr lang="nb-NO" dirty="0">
              <a:latin typeface="Times New Roman" pitchFamily="18" charset="0"/>
              <a:cs typeface="Arial" charset="0"/>
            </a:endParaRPr>
          </a:p>
        </p:txBody>
      </p:sp>
      <p:pic>
        <p:nvPicPr>
          <p:cNvPr id="9" name="Bilde 8">
            <a:extLst>
              <a:ext uri="{FF2B5EF4-FFF2-40B4-BE49-F238E27FC236}">
                <a16:creationId xmlns:a16="http://schemas.microsoft.com/office/drawing/2014/main" id="{751980A8-9132-4936-B06A-2CBABF042875}"/>
              </a:ext>
            </a:extLst>
          </p:cNvPr>
          <p:cNvPicPr>
            <a:picLocks noChangeAspect="1"/>
          </p:cNvPicPr>
          <p:nvPr/>
        </p:nvPicPr>
        <p:blipFill>
          <a:blip r:embed="rId3"/>
          <a:stretch>
            <a:fillRect/>
          </a:stretch>
        </p:blipFill>
        <p:spPr>
          <a:xfrm>
            <a:off x="1531620" y="2468112"/>
            <a:ext cx="3819984" cy="2545064"/>
          </a:xfrm>
          <a:prstGeom prst="rect">
            <a:avLst/>
          </a:prstGeom>
          <a:ln w="38100">
            <a:solidFill>
              <a:srgbClr val="FF0000"/>
            </a:solidFill>
          </a:ln>
        </p:spPr>
      </p:pic>
    </p:spTree>
    <p:extLst>
      <p:ext uri="{BB962C8B-B14F-4D97-AF65-F5344CB8AC3E}">
        <p14:creationId xmlns:p14="http://schemas.microsoft.com/office/powerpoint/2010/main" val="3687107927"/>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tel 1"/>
          <p:cNvSpPr>
            <a:spLocks noGrp="1"/>
          </p:cNvSpPr>
          <p:nvPr>
            <p:ph type="title"/>
          </p:nvPr>
        </p:nvSpPr>
        <p:spPr>
          <a:xfrm>
            <a:off x="1331913" y="269875"/>
            <a:ext cx="7366000" cy="1143000"/>
          </a:xfrm>
        </p:spPr>
        <p:txBody>
          <a:bodyPr/>
          <a:lstStyle/>
          <a:p>
            <a:pPr algn="ctr"/>
            <a:r>
              <a:rPr lang="nb-NO" altLang="nb-NO">
                <a:solidFill>
                  <a:schemeClr val="tx1"/>
                </a:solidFill>
              </a:rPr>
              <a:t>FREMTIDSFULLMAKT</a:t>
            </a:r>
            <a:endParaRPr lang="nb-NO" altLang="nb-NO"/>
          </a:p>
        </p:txBody>
      </p:sp>
      <p:sp>
        <p:nvSpPr>
          <p:cNvPr id="3" name="Plassholder for innhold 2"/>
          <p:cNvSpPr>
            <a:spLocks noGrp="1"/>
          </p:cNvSpPr>
          <p:nvPr>
            <p:ph idx="1"/>
          </p:nvPr>
        </p:nvSpPr>
        <p:spPr>
          <a:xfrm>
            <a:off x="468313" y="1268413"/>
            <a:ext cx="8218487" cy="5976937"/>
          </a:xfrm>
        </p:spPr>
        <p:txBody>
          <a:bodyPr>
            <a:normAutofit fontScale="47500" lnSpcReduction="20000"/>
          </a:bodyPr>
          <a:lstStyle/>
          <a:p>
            <a:pPr>
              <a:buFont typeface="Arial" charset="0"/>
              <a:buChar char="•"/>
              <a:defRPr/>
            </a:pPr>
            <a:endParaRPr lang="nb-NO" dirty="0">
              <a:ea typeface="ＭＳ Ｐゴシック" pitchFamily="34" charset="-128"/>
            </a:endParaRPr>
          </a:p>
          <a:p>
            <a:pPr>
              <a:buFont typeface="Arial" charset="0"/>
              <a:buNone/>
              <a:defRPr/>
            </a:pPr>
            <a:r>
              <a:rPr lang="nb-NO" dirty="0">
                <a:ea typeface="ＭＳ Ｐゴシック" pitchFamily="34" charset="-128"/>
              </a:rPr>
              <a:t> </a:t>
            </a:r>
            <a:r>
              <a:rPr lang="nb-NO" b="1" dirty="0">
                <a:ea typeface="ＭＳ Ｐゴシック" pitchFamily="34" charset="-128"/>
              </a:rPr>
              <a:t>Eksempel på fremtidsfullmakt </a:t>
            </a:r>
          </a:p>
          <a:p>
            <a:pPr>
              <a:buFont typeface="Arial" charset="0"/>
              <a:buNone/>
              <a:defRPr/>
            </a:pPr>
            <a:r>
              <a:rPr lang="nb-NO" dirty="0">
                <a:ea typeface="ＭＳ Ｐゴシック" pitchFamily="34" charset="-128"/>
              </a:rPr>
              <a:t>Undertegnede ....................................., </a:t>
            </a:r>
            <a:r>
              <a:rPr lang="nb-NO" dirty="0" err="1">
                <a:ea typeface="ＭＳ Ｐゴシック" pitchFamily="34" charset="-128"/>
              </a:rPr>
              <a:t>fnr</a:t>
            </a:r>
            <a:r>
              <a:rPr lang="nb-NO" dirty="0">
                <a:ea typeface="ＭＳ Ｐゴシック" pitchFamily="34" charset="-128"/>
              </a:rPr>
              <a:t>. ......................, </a:t>
            </a:r>
          </a:p>
          <a:p>
            <a:pPr>
              <a:buFont typeface="Arial" charset="0"/>
              <a:buNone/>
              <a:defRPr/>
            </a:pPr>
            <a:r>
              <a:rPr lang="nb-NO" dirty="0">
                <a:ea typeface="ＭＳ Ｐゴシック" pitchFamily="34" charset="-128"/>
              </a:rPr>
              <a:t>gir herved følgende person fullmakt til i fremtiden å representere meg, og handle på mine vegne, dersom jeg på grunn av sinnslidelse, demens eller alvorlig svekket helbred, ikke lenger er i stand til å ivareta mine egne interesser: </a:t>
            </a:r>
          </a:p>
          <a:p>
            <a:pPr>
              <a:buFont typeface="Arial" charset="0"/>
              <a:buNone/>
              <a:defRPr/>
            </a:pPr>
            <a:r>
              <a:rPr lang="nb-NO" dirty="0">
                <a:ea typeface="ＭＳ Ｐゴシック" pitchFamily="34" charset="-128"/>
              </a:rPr>
              <a:t>....................................................... ................................................. ......................... </a:t>
            </a:r>
          </a:p>
          <a:p>
            <a:pPr>
              <a:buFont typeface="Arial" charset="0"/>
              <a:buNone/>
              <a:defRPr/>
            </a:pPr>
            <a:r>
              <a:rPr lang="nb-NO" dirty="0">
                <a:ea typeface="ＭＳ Ｐゴシック" pitchFamily="34" charset="-128"/>
              </a:rPr>
              <a:t>Fullmektigens navn: Adresse: </a:t>
            </a:r>
            <a:r>
              <a:rPr lang="nb-NO" dirty="0" err="1">
                <a:ea typeface="ＭＳ Ｐゴシック" pitchFamily="34" charset="-128"/>
              </a:rPr>
              <a:t>fnr</a:t>
            </a:r>
            <a:r>
              <a:rPr lang="nb-NO" dirty="0">
                <a:ea typeface="ＭＳ Ｐゴシック" pitchFamily="34" charset="-128"/>
              </a:rPr>
              <a:t>.: </a:t>
            </a:r>
          </a:p>
          <a:p>
            <a:pPr>
              <a:buFont typeface="Arial" charset="0"/>
              <a:buNone/>
              <a:defRPr/>
            </a:pPr>
            <a:r>
              <a:rPr lang="nb-NO" b="1" dirty="0">
                <a:ea typeface="ＭＳ Ｐゴシック" pitchFamily="34" charset="-128"/>
              </a:rPr>
              <a:t>Fullmaktens ikrafttredelse </a:t>
            </a:r>
          </a:p>
          <a:p>
            <a:pPr>
              <a:buFont typeface="Arial" charset="0"/>
              <a:buNone/>
              <a:defRPr/>
            </a:pPr>
            <a:r>
              <a:rPr lang="nb-NO" dirty="0">
                <a:ea typeface="ＭＳ Ｐゴシック" pitchFamily="34" charset="-128"/>
              </a:rPr>
              <a:t>Fullmakten trer i kraft fra det tidspunkt det foreligger erklæring fra min lege på at jeg ikke kan ivareta egne interesser. Fullmektigen har rett til å innhente legeerklæring om min helsetilstand, for å godtgjøre at jeg er ute av stand til å ivareta mine interesser. </a:t>
            </a:r>
          </a:p>
          <a:p>
            <a:pPr>
              <a:buFont typeface="Arial" charset="0"/>
              <a:buNone/>
              <a:defRPr/>
            </a:pPr>
            <a:r>
              <a:rPr lang="nb-NO" dirty="0">
                <a:ea typeface="ＭＳ Ｐゴシック" pitchFamily="34" charset="-128"/>
              </a:rPr>
              <a:t>Min fullmektig skal ved ikrafttredelse underrette meg og min ektefelle om fullmaktens ikrafttredelse og om dens innhold. Hvis min ektefelle eller samboer ikke lenger er i live skal mine øvrige nære slektninger underrettes. </a:t>
            </a:r>
          </a:p>
          <a:p>
            <a:pPr>
              <a:buFont typeface="Arial" charset="0"/>
              <a:buNone/>
              <a:defRPr/>
            </a:pPr>
            <a:r>
              <a:rPr lang="nb-NO" b="1" dirty="0">
                <a:ea typeface="ＭＳ Ｐゴシック" pitchFamily="34" charset="-128"/>
              </a:rPr>
              <a:t>Fullmektigens oppgaver </a:t>
            </a:r>
          </a:p>
          <a:p>
            <a:pPr>
              <a:buFont typeface="Arial" charset="0"/>
              <a:buNone/>
              <a:defRPr/>
            </a:pPr>
            <a:r>
              <a:rPr lang="nb-NO" dirty="0">
                <a:ea typeface="ＭＳ Ｐゴシック" pitchFamily="34" charset="-128"/>
              </a:rPr>
              <a:t>Min fullmektig skal ivareta mine økonomiske interesser ved: </a:t>
            </a:r>
          </a:p>
          <a:p>
            <a:pPr>
              <a:buFont typeface="Arial" charset="0"/>
              <a:buNone/>
              <a:defRPr/>
            </a:pPr>
            <a:r>
              <a:rPr lang="nb-NO" dirty="0">
                <a:ea typeface="ＭＳ Ｐゴシック" pitchFamily="34" charset="-128"/>
              </a:rPr>
              <a:t> Å betale mine utgifter </a:t>
            </a:r>
          </a:p>
          <a:p>
            <a:pPr>
              <a:buFont typeface="Arial" charset="0"/>
              <a:buNone/>
              <a:defRPr/>
            </a:pPr>
            <a:r>
              <a:rPr lang="nb-NO" dirty="0">
                <a:ea typeface="ＭＳ Ｐゴシック" pitchFamily="34" charset="-128"/>
              </a:rPr>
              <a:t> Å sørge for at mine barn ........................................... og ................................................ får utbetalt inntil det arveavgiftsfrie beløp hvert år i gave, så lenge min økonomi gir rom for det. Det skal alltid være tilbake minimum kr .................. av mine likvide midler </a:t>
            </a:r>
          </a:p>
          <a:p>
            <a:pPr>
              <a:buFont typeface="Arial" charset="0"/>
              <a:buNone/>
              <a:defRPr/>
            </a:pPr>
            <a:r>
              <a:rPr lang="nb-NO" dirty="0">
                <a:ea typeface="ＭＳ Ｐゴシック" pitchFamily="34" charset="-128"/>
              </a:rPr>
              <a:t> Å sørge for at min leilighet i .......................................................................... blir solgt på det tidspunkt jeg får fast sykehjemsplass. Midlene fra salget, etter at all min gjeld er betalt, skal deles likt mellom mine barn. </a:t>
            </a:r>
          </a:p>
          <a:p>
            <a:pPr>
              <a:buFont typeface="Arial" charset="0"/>
              <a:buChar char="•"/>
              <a:defRPr/>
            </a:pPr>
            <a:endParaRPr lang="nb-NO" dirty="0">
              <a:ea typeface="ＭＳ Ｐゴシック" pitchFamily="34" charset="-128"/>
            </a:endParaRPr>
          </a:p>
        </p:txBody>
      </p:sp>
    </p:spTree>
    <p:extLst>
      <p:ext uri="{BB962C8B-B14F-4D97-AF65-F5344CB8AC3E}">
        <p14:creationId xmlns:p14="http://schemas.microsoft.com/office/powerpoint/2010/main" val="403305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tel 1"/>
          <p:cNvSpPr>
            <a:spLocks noGrp="1"/>
          </p:cNvSpPr>
          <p:nvPr>
            <p:ph type="title"/>
          </p:nvPr>
        </p:nvSpPr>
        <p:spPr/>
        <p:txBody>
          <a:bodyPr/>
          <a:lstStyle/>
          <a:p>
            <a:endParaRPr lang="nb-NO" altLang="nb-NO"/>
          </a:p>
        </p:txBody>
      </p:sp>
      <p:sp>
        <p:nvSpPr>
          <p:cNvPr id="60419" name="Plassholder for innhold 2"/>
          <p:cNvSpPr>
            <a:spLocks noGrp="1"/>
          </p:cNvSpPr>
          <p:nvPr>
            <p:ph idx="1"/>
          </p:nvPr>
        </p:nvSpPr>
        <p:spPr/>
        <p:txBody>
          <a:bodyPr/>
          <a:lstStyle/>
          <a:p>
            <a:pPr>
              <a:buFont typeface="Arial" panose="020B0604020202020204" pitchFamily="34" charset="0"/>
              <a:buNone/>
            </a:pPr>
            <a:r>
              <a:rPr lang="nb-NO" altLang="nb-NO" sz="1200" dirty="0"/>
              <a:t>Min fullmektig har krav på å få dekket sine utgifter av mine midler og skal hvert år kunne beregne seg et rimelig vederlag for sitt arbeid som fullmektig, begrenset til ............. </a:t>
            </a:r>
          </a:p>
          <a:p>
            <a:pPr>
              <a:buFont typeface="Arial" panose="020B0604020202020204" pitchFamily="34" charset="0"/>
              <a:buNone/>
            </a:pPr>
            <a:r>
              <a:rPr lang="nb-NO" altLang="nb-NO" sz="1200" dirty="0"/>
              <a:t>(Fullmektigen skal ha opplysnings- eller årlig regnskapsplikt overfor mine barn..........) </a:t>
            </a:r>
          </a:p>
          <a:p>
            <a:pPr>
              <a:buFont typeface="Arial" panose="020B0604020202020204" pitchFamily="34" charset="0"/>
              <a:buNone/>
            </a:pPr>
            <a:r>
              <a:rPr lang="nb-NO" altLang="nb-NO" sz="1200" b="1" dirty="0"/>
              <a:t>Disposisjonsfullmakt overfor bank </a:t>
            </a:r>
          </a:p>
          <a:p>
            <a:pPr>
              <a:buFont typeface="Arial" panose="020B0604020202020204" pitchFamily="34" charset="0"/>
              <a:buNone/>
            </a:pPr>
            <a:r>
              <a:rPr lang="nb-NO" altLang="nb-NO" sz="1200" dirty="0"/>
              <a:t>For å utføre sine oppgaver, gir jeg min fullmektig: </a:t>
            </a:r>
          </a:p>
          <a:p>
            <a:pPr>
              <a:buFont typeface="Arial" panose="020B0604020202020204" pitchFamily="34" charset="0"/>
              <a:buNone/>
            </a:pPr>
            <a:r>
              <a:rPr lang="nb-NO" altLang="nb-NO" sz="1200" dirty="0"/>
              <a:t> Rett til å disponere mine bankkontoer, herunder inngå avtale om bruk av betalingstjenester knyttet til kontoene </a:t>
            </a:r>
          </a:p>
          <a:p>
            <a:pPr>
              <a:buFont typeface="Arial" panose="020B0604020202020204" pitchFamily="34" charset="0"/>
              <a:buNone/>
            </a:pPr>
            <a:r>
              <a:rPr lang="nb-NO" altLang="nb-NO" sz="1200" dirty="0"/>
              <a:t> Tilgang til mine bankbokser. </a:t>
            </a:r>
          </a:p>
          <a:p>
            <a:pPr>
              <a:buFont typeface="Arial" panose="020B0604020202020204" pitchFamily="34" charset="0"/>
              <a:buNone/>
            </a:pPr>
            <a:endParaRPr lang="nb-NO" altLang="nb-NO" sz="1200" dirty="0"/>
          </a:p>
          <a:p>
            <a:pPr>
              <a:buFont typeface="Arial" panose="020B0604020202020204" pitchFamily="34" charset="0"/>
              <a:buNone/>
            </a:pPr>
            <a:r>
              <a:rPr lang="nb-NO" altLang="nb-NO" sz="1200" dirty="0"/>
              <a:t>Sted, ..... Dato .............. 2018 </a:t>
            </a:r>
          </a:p>
          <a:p>
            <a:pPr>
              <a:buFont typeface="Arial" panose="020B0604020202020204" pitchFamily="34" charset="0"/>
              <a:buNone/>
            </a:pPr>
            <a:r>
              <a:rPr lang="nb-NO" altLang="nb-NO" sz="1200" dirty="0"/>
              <a:t>................................................... </a:t>
            </a:r>
          </a:p>
          <a:p>
            <a:pPr>
              <a:buFont typeface="Arial" panose="020B0604020202020204" pitchFamily="34" charset="0"/>
              <a:buNone/>
            </a:pPr>
            <a:r>
              <a:rPr lang="nb-NO" altLang="nb-NO" sz="1200" dirty="0"/>
              <a:t>Som særskilt tilkalte vitner bekrefter vi herved at ovenstående fremtidsfullmakt i dag, mens vi begge var til stede samtidig, ble undertegnet av fullmaktsgiver......................., og at han vedkjente seg den som sin vilje om han i fremtiden ikke skulle være i stand til å ivareta sine egne interesser. </a:t>
            </a:r>
          </a:p>
          <a:p>
            <a:pPr>
              <a:buFont typeface="Arial" panose="020B0604020202020204" pitchFamily="34" charset="0"/>
              <a:buNone/>
            </a:pPr>
            <a:r>
              <a:rPr lang="nb-NO" altLang="nb-NO" sz="1200" dirty="0"/>
              <a:t>Vi er ikke fullmektiger etter fullmakten og underskriver herved etter hans eget ønske, mens han selv er til stede, og bekrefter at han har opprettet fremtidsfullmakten av egen fri vilje. </a:t>
            </a:r>
          </a:p>
          <a:p>
            <a:pPr>
              <a:buFont typeface="Arial" panose="020B0604020202020204" pitchFamily="34" charset="0"/>
              <a:buNone/>
            </a:pPr>
            <a:r>
              <a:rPr lang="nb-NO" altLang="nb-NO" sz="1200" dirty="0"/>
              <a:t>Sted: ..................................... dato: ....................... </a:t>
            </a:r>
          </a:p>
          <a:p>
            <a:pPr>
              <a:buFont typeface="Arial" panose="020B0604020202020204" pitchFamily="34" charset="0"/>
              <a:buNone/>
            </a:pPr>
            <a:r>
              <a:rPr lang="nb-NO" altLang="nb-NO" sz="1200" dirty="0"/>
              <a:t>.................................................. ............................................................. </a:t>
            </a:r>
          </a:p>
          <a:p>
            <a:pPr>
              <a:buFont typeface="Arial" panose="020B0604020202020204" pitchFamily="34" charset="0"/>
              <a:buNone/>
            </a:pPr>
            <a:r>
              <a:rPr lang="nb-NO" altLang="nb-NO" sz="1200" dirty="0"/>
              <a:t>(Vitne 1) (Vitne 2) </a:t>
            </a:r>
          </a:p>
          <a:p>
            <a:pPr>
              <a:buFont typeface="Arial" panose="020B0604020202020204" pitchFamily="34" charset="0"/>
              <a:buNone/>
            </a:pPr>
            <a:r>
              <a:rPr lang="nb-NO" altLang="nb-NO" sz="1200" dirty="0"/>
              <a:t>Født: ........................................................ Født: .................................................... </a:t>
            </a:r>
          </a:p>
          <a:p>
            <a:pPr>
              <a:buFont typeface="Arial" panose="020B0604020202020204" pitchFamily="34" charset="0"/>
              <a:buNone/>
            </a:pPr>
            <a:r>
              <a:rPr lang="nb-NO" altLang="nb-NO" sz="1200" dirty="0"/>
              <a:t>................................................... ............................................................. </a:t>
            </a:r>
          </a:p>
          <a:p>
            <a:pPr>
              <a:buFont typeface="Arial" panose="020B0604020202020204" pitchFamily="34" charset="0"/>
              <a:buNone/>
            </a:pPr>
            <a:r>
              <a:rPr lang="nb-NO" altLang="nb-NO" sz="1200" dirty="0"/>
              <a:t>................................................... ............................................................. </a:t>
            </a:r>
          </a:p>
          <a:p>
            <a:pPr>
              <a:buFont typeface="Arial" panose="020B0604020202020204" pitchFamily="34" charset="0"/>
              <a:buNone/>
            </a:pPr>
            <a:r>
              <a:rPr lang="nb-NO" altLang="nb-NO" sz="1200" dirty="0"/>
              <a:t>Adresse: Adresse: </a:t>
            </a:r>
          </a:p>
          <a:p>
            <a:endParaRPr lang="nb-NO" altLang="nb-NO" sz="1200" dirty="0"/>
          </a:p>
        </p:txBody>
      </p:sp>
      <p:sp>
        <p:nvSpPr>
          <p:cNvPr id="4" name="Plassholder for dato 3"/>
          <p:cNvSpPr>
            <a:spLocks noGrp="1"/>
          </p:cNvSpPr>
          <p:nvPr>
            <p:ph type="dt" sz="quarter" idx="10"/>
          </p:nvPr>
        </p:nvSpPr>
        <p:spPr>
          <a:xfrm>
            <a:off x="457200" y="6405562"/>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lassholder for bunn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1F497D">
                    <a:lumMod val="60000"/>
                    <a:lumOff val="40000"/>
                  </a:srgbClr>
                </a:solidFill>
                <a:effectLst/>
                <a:uLnTx/>
                <a:uFillTx/>
                <a:latin typeface="Calibri"/>
                <a:ea typeface="+mn-ea"/>
                <a:cs typeface="+mn-cs"/>
              </a:rPr>
              <a:t>FORSVARETS SENIORFORBUND STIFTET 15 FEBRUAR 1983</a:t>
            </a:r>
          </a:p>
        </p:txBody>
      </p:sp>
      <p:sp>
        <p:nvSpPr>
          <p:cNvPr id="60422"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1CD42C-685A-45D2-BC8C-ED6520AAF6E3}" type="slidenum">
              <a:rPr kumimoji="0" lang="nb-NO" altLang="nb-NO"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b-NO" altLang="nb-NO"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463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9ED37-7766-4024-B892-80D77DC1A677}"/>
              </a:ext>
            </a:extLst>
          </p:cNvPr>
          <p:cNvSpPr>
            <a:spLocks noGrp="1"/>
          </p:cNvSpPr>
          <p:nvPr>
            <p:ph type="title"/>
          </p:nvPr>
        </p:nvSpPr>
        <p:spPr>
          <a:xfrm>
            <a:off x="1403648" y="342107"/>
            <a:ext cx="7128792" cy="1143000"/>
          </a:xfrm>
        </p:spPr>
        <p:txBody>
          <a:bodyPr/>
          <a:lstStyle/>
          <a:p>
            <a:pPr algn="ctr"/>
            <a:r>
              <a:rPr lang="nb-NO" dirty="0"/>
              <a:t>Fremtidsfullmakt - eksempel</a:t>
            </a:r>
          </a:p>
        </p:txBody>
      </p:sp>
      <p:sp>
        <p:nvSpPr>
          <p:cNvPr id="3" name="Plassholder for innhold 2">
            <a:extLst>
              <a:ext uri="{FF2B5EF4-FFF2-40B4-BE49-F238E27FC236}">
                <a16:creationId xmlns:a16="http://schemas.microsoft.com/office/drawing/2014/main" id="{2DA47CAC-144D-4ED5-95D9-57E70B1E670B}"/>
              </a:ext>
            </a:extLst>
          </p:cNvPr>
          <p:cNvSpPr>
            <a:spLocks noGrp="1"/>
          </p:cNvSpPr>
          <p:nvPr>
            <p:ph idx="1"/>
          </p:nvPr>
        </p:nvSpPr>
        <p:spPr/>
        <p:txBody>
          <a:bodyPr/>
          <a:lstStyle/>
          <a:p>
            <a:pPr marL="0" indent="0">
              <a:buNone/>
            </a:pPr>
            <a:r>
              <a:rPr lang="nb-NO" sz="2800" dirty="0"/>
              <a:t>Undertegnede ektefeller, xxx og </a:t>
            </a:r>
            <a:r>
              <a:rPr lang="nb-NO" sz="2800" dirty="0" err="1"/>
              <a:t>yyy</a:t>
            </a:r>
            <a:r>
              <a:rPr lang="nb-NO" sz="2800" dirty="0"/>
              <a:t> har i dag gitt hverandre gjensidig fullmakt som følger:</a:t>
            </a:r>
          </a:p>
          <a:p>
            <a:pPr marL="0" indent="0">
              <a:buNone/>
            </a:pPr>
            <a:r>
              <a:rPr lang="nb-NO" sz="2800" dirty="0"/>
              <a:t>Dersom en av oss skulle komme i en situasjon hvor han/hun ikke er i stand til å ivareta sine økonomiske eller personlige interesser </a:t>
            </a:r>
            <a:r>
              <a:rPr lang="nb-NO" sz="2800" dirty="0" err="1"/>
              <a:t>pga</a:t>
            </a:r>
            <a:r>
              <a:rPr lang="nb-NO" sz="2800" dirty="0"/>
              <a:t> sykdom, demens eller annen  skade, og dette bekreftes av vedkommendes  fastlege/tilsynslege, gis den andre ektefelle fullmakt til å gjøre de nødvendige disposisjoner i felles interesse, eksempelvis salg av bolig, overføring av arveforskudd og lignende, slik han/hun finner det mest tjenlig.</a:t>
            </a:r>
          </a:p>
          <a:p>
            <a:pPr marL="0" indent="0">
              <a:buNone/>
            </a:pPr>
            <a:endParaRPr lang="nb-NO" dirty="0"/>
          </a:p>
        </p:txBody>
      </p:sp>
      <p:sp>
        <p:nvSpPr>
          <p:cNvPr id="4" name="Plassholder for dato 3">
            <a:extLst>
              <a:ext uri="{FF2B5EF4-FFF2-40B4-BE49-F238E27FC236}">
                <a16:creationId xmlns:a16="http://schemas.microsoft.com/office/drawing/2014/main" id="{D16002AB-D590-4AB9-B08E-7C7CBC789882}"/>
              </a:ext>
            </a:extLst>
          </p:cNvPr>
          <p:cNvSpPr>
            <a:spLocks noGrp="1"/>
          </p:cNvSpPr>
          <p:nvPr>
            <p:ph type="dt" sz="half" idx="10"/>
          </p:nvPr>
        </p:nvSpPr>
        <p:spPr>
          <a:xfrm>
            <a:off x="457200" y="6196793"/>
            <a:ext cx="2133600" cy="365125"/>
          </a:xfrm>
        </p:spPr>
        <p:txBody>
          <a:bodyPr/>
          <a:lstStyle/>
          <a:p>
            <a:pPr>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lassholder for bunntekst 4">
            <a:extLst>
              <a:ext uri="{FF2B5EF4-FFF2-40B4-BE49-F238E27FC236}">
                <a16:creationId xmlns:a16="http://schemas.microsoft.com/office/drawing/2014/main" id="{41C467C9-7A99-484E-9289-A3DA908BC4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1F497D">
                    <a:lumMod val="60000"/>
                    <a:lumOff val="40000"/>
                  </a:srgbClr>
                </a:solidFill>
                <a:effectLst/>
                <a:uLnTx/>
                <a:uFillTx/>
                <a:latin typeface="Calibri"/>
                <a:ea typeface="+mn-ea"/>
                <a:cs typeface="+mn-cs"/>
              </a:rPr>
              <a:t>FORSVARETS SENIORFORBUND STIFTET 15 FEBRUAR 1983</a:t>
            </a:r>
          </a:p>
        </p:txBody>
      </p:sp>
      <p:sp>
        <p:nvSpPr>
          <p:cNvPr id="6" name="Plassholder for lysbildenummer 5">
            <a:extLst>
              <a:ext uri="{FF2B5EF4-FFF2-40B4-BE49-F238E27FC236}">
                <a16:creationId xmlns:a16="http://schemas.microsoft.com/office/drawing/2014/main" id="{1E84C24A-BB2B-43E0-93FA-A0C4B7B79B0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B23605-069D-46C2-9004-89B1558930DA}" type="slidenum">
              <a:rPr kumimoji="0" lang="nb-NO"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b-NO"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4760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AF7976-4401-4BB3-AD1D-61211392A5E1}"/>
              </a:ext>
            </a:extLst>
          </p:cNvPr>
          <p:cNvSpPr>
            <a:spLocks noGrp="1"/>
          </p:cNvSpPr>
          <p:nvPr>
            <p:ph type="title"/>
          </p:nvPr>
        </p:nvSpPr>
        <p:spPr>
          <a:xfrm>
            <a:off x="1331640" y="342107"/>
            <a:ext cx="7355160" cy="1143000"/>
          </a:xfrm>
        </p:spPr>
        <p:txBody>
          <a:bodyPr/>
          <a:lstStyle/>
          <a:p>
            <a:pPr algn="ctr"/>
            <a:r>
              <a:rPr lang="nb-NO" dirty="0"/>
              <a:t>Fremtidsfullmakt – eksempel fortsettelse</a:t>
            </a:r>
          </a:p>
        </p:txBody>
      </p:sp>
      <p:sp>
        <p:nvSpPr>
          <p:cNvPr id="3" name="Plassholder for innhold 2">
            <a:extLst>
              <a:ext uri="{FF2B5EF4-FFF2-40B4-BE49-F238E27FC236}">
                <a16:creationId xmlns:a16="http://schemas.microsoft.com/office/drawing/2014/main" id="{237861E2-DE27-4509-B3F9-CF7E84F9DDD4}"/>
              </a:ext>
            </a:extLst>
          </p:cNvPr>
          <p:cNvSpPr>
            <a:spLocks noGrp="1"/>
          </p:cNvSpPr>
          <p:nvPr>
            <p:ph idx="1"/>
          </p:nvPr>
        </p:nvSpPr>
        <p:spPr/>
        <p:txBody>
          <a:bodyPr/>
          <a:lstStyle/>
          <a:p>
            <a:pPr marL="0" indent="0">
              <a:buNone/>
            </a:pPr>
            <a:r>
              <a:rPr lang="nb-NO" sz="2800" dirty="0"/>
              <a:t>Likeledes gir vi i fellesskap følgende fullmakt til vårt/våre barn (oppgi navn) under følgende forutsetninger:</a:t>
            </a:r>
          </a:p>
          <a:p>
            <a:pPr marL="0" indent="0">
              <a:buNone/>
            </a:pPr>
            <a:r>
              <a:rPr lang="nb-NO" sz="2800" dirty="0"/>
              <a:t>Dersom lengstlevende av oss – eller vi begge - skulle få varig opphold på sykehjem eller annen institusjon og ikke lenger er i stand til å ivareta våre økonomiske interesser, bestemmer vi at våre barn i fellesskap skal kunne realisere aktiva, bl.a. boligen og andre verdier dersom de finner det tjenlig. De skal også kunne foreta skifte etter førstavdøde,  og lengstlevende gir samtidig avkall på sin ektefellearv.</a:t>
            </a:r>
            <a:r>
              <a:rPr lang="nb-NO" sz="2000" dirty="0"/>
              <a:t> </a:t>
            </a:r>
          </a:p>
          <a:p>
            <a:pPr marL="0" indent="0">
              <a:buNone/>
            </a:pPr>
            <a:r>
              <a:rPr lang="nb-NO" dirty="0"/>
              <a:t> </a:t>
            </a:r>
          </a:p>
          <a:p>
            <a:pPr marL="0" indent="0">
              <a:buNone/>
            </a:pPr>
            <a:endParaRPr lang="nb-NO" sz="2400" dirty="0"/>
          </a:p>
        </p:txBody>
      </p:sp>
      <p:sp>
        <p:nvSpPr>
          <p:cNvPr id="4" name="Plassholder for dato 3">
            <a:extLst>
              <a:ext uri="{FF2B5EF4-FFF2-40B4-BE49-F238E27FC236}">
                <a16:creationId xmlns:a16="http://schemas.microsoft.com/office/drawing/2014/main" id="{448073D5-0603-42CD-B770-5F6A4AD7B5F4}"/>
              </a:ext>
            </a:extLst>
          </p:cNvPr>
          <p:cNvSpPr>
            <a:spLocks noGrp="1"/>
          </p:cNvSpPr>
          <p:nvPr>
            <p:ph type="dt" sz="half" idx="10"/>
          </p:nvPr>
        </p:nvSpPr>
        <p:spPr/>
        <p:txBody>
          <a:bodyPr/>
          <a:lstStyle/>
          <a:p>
            <a:pPr>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lassholder for bunntekst 4">
            <a:extLst>
              <a:ext uri="{FF2B5EF4-FFF2-40B4-BE49-F238E27FC236}">
                <a16:creationId xmlns:a16="http://schemas.microsoft.com/office/drawing/2014/main" id="{01872FD2-7848-4E83-A777-0633668AAA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1F497D">
                    <a:lumMod val="60000"/>
                    <a:lumOff val="40000"/>
                  </a:srgbClr>
                </a:solidFill>
                <a:effectLst/>
                <a:uLnTx/>
                <a:uFillTx/>
                <a:latin typeface="Calibri"/>
                <a:ea typeface="+mn-ea"/>
                <a:cs typeface="+mn-cs"/>
              </a:rPr>
              <a:t>FORSVARETS SENIORFORBUND STIFTET 15 FEBRUAR 1983</a:t>
            </a:r>
          </a:p>
        </p:txBody>
      </p:sp>
      <p:sp>
        <p:nvSpPr>
          <p:cNvPr id="6" name="Plassholder for lysbildenummer 5">
            <a:extLst>
              <a:ext uri="{FF2B5EF4-FFF2-40B4-BE49-F238E27FC236}">
                <a16:creationId xmlns:a16="http://schemas.microsoft.com/office/drawing/2014/main" id="{9C52B41F-470C-40D0-AC00-931B0C22623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B23605-069D-46C2-9004-89B1558930DA}" type="slidenum">
              <a:rPr kumimoji="0" lang="nb-NO"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b-NO"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113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4CC16C-B0BD-4091-8E36-9C28ABE8B594}"/>
              </a:ext>
            </a:extLst>
          </p:cNvPr>
          <p:cNvSpPr>
            <a:spLocks noGrp="1"/>
          </p:cNvSpPr>
          <p:nvPr>
            <p:ph type="title"/>
          </p:nvPr>
        </p:nvSpPr>
        <p:spPr>
          <a:xfrm>
            <a:off x="1403647" y="269875"/>
            <a:ext cx="7294265" cy="1143000"/>
          </a:xfrm>
        </p:spPr>
        <p:txBody>
          <a:bodyPr/>
          <a:lstStyle/>
          <a:p>
            <a:r>
              <a:rPr lang="nb-NO" dirty="0"/>
              <a:t>Fremtidsfullmakt eksempel - fortsettelse</a:t>
            </a:r>
          </a:p>
        </p:txBody>
      </p:sp>
      <p:sp>
        <p:nvSpPr>
          <p:cNvPr id="3" name="Plassholder for innhold 2">
            <a:extLst>
              <a:ext uri="{FF2B5EF4-FFF2-40B4-BE49-F238E27FC236}">
                <a16:creationId xmlns:a16="http://schemas.microsoft.com/office/drawing/2014/main" id="{EACEFA07-803C-4018-BA29-39237FC7F326}"/>
              </a:ext>
            </a:extLst>
          </p:cNvPr>
          <p:cNvSpPr>
            <a:spLocks noGrp="1"/>
          </p:cNvSpPr>
          <p:nvPr>
            <p:ph idx="1"/>
          </p:nvPr>
        </p:nvSpPr>
        <p:spPr/>
        <p:txBody>
          <a:bodyPr/>
          <a:lstStyle/>
          <a:p>
            <a:pPr marL="0" indent="0">
              <a:buNone/>
            </a:pPr>
            <a:r>
              <a:rPr lang="nb-NO" sz="1800" dirty="0"/>
              <a:t>Fremtidsfullmakten trer i kraft når fastlege/tilsynslege avgir legeattest på at vi ikke lenger er i stand til å ivareta våre interesser.</a:t>
            </a:r>
          </a:p>
          <a:p>
            <a:pPr marL="0" indent="0">
              <a:buNone/>
            </a:pPr>
            <a:endParaRPr lang="nb-NO" sz="1800" dirty="0"/>
          </a:p>
          <a:p>
            <a:pPr marL="0" indent="0">
              <a:buNone/>
            </a:pPr>
            <a:r>
              <a:rPr lang="nb-NO" sz="1800" dirty="0"/>
              <a:t>Alt våre arvinger vil motta etter oss skal være deres særeie. </a:t>
            </a:r>
          </a:p>
          <a:p>
            <a:pPr marL="0" indent="0">
              <a:buNone/>
            </a:pPr>
            <a:r>
              <a:rPr lang="nb-NO" sz="1800" dirty="0"/>
              <a:t>			Oslo, den…………</a:t>
            </a:r>
          </a:p>
          <a:p>
            <a:pPr marL="0" indent="0">
              <a:buNone/>
            </a:pPr>
            <a:r>
              <a:rPr lang="nb-NO" sz="1800" dirty="0"/>
              <a:t> </a:t>
            </a:r>
          </a:p>
          <a:p>
            <a:pPr marL="0" indent="0">
              <a:buNone/>
            </a:pPr>
            <a:r>
              <a:rPr lang="nb-NO" sz="1800" dirty="0"/>
              <a:t>___________________________		__________________________</a:t>
            </a:r>
          </a:p>
          <a:p>
            <a:pPr marL="0" indent="0">
              <a:buNone/>
            </a:pPr>
            <a:r>
              <a:rPr lang="nb-NO" sz="1800" dirty="0"/>
              <a:t> Undertegnede vitner, som etter fullmaktsgivernes ønske har vært til stede samtidig, bekrefter herved ved våre underskrifter at </a:t>
            </a:r>
            <a:r>
              <a:rPr lang="nb-NO" sz="1800" dirty="0" err="1"/>
              <a:t>yyyy</a:t>
            </a:r>
            <a:r>
              <a:rPr lang="nb-NO" sz="1800" dirty="0"/>
              <a:t>  og  </a:t>
            </a:r>
            <a:r>
              <a:rPr lang="nb-NO" sz="1800" dirty="0" err="1"/>
              <a:t>xxxx</a:t>
            </a:r>
            <a:r>
              <a:rPr lang="nb-NO" sz="1800" dirty="0"/>
              <a:t>  har undertegnet denne fremtidsfullmakt. De var ved full sans og samling. 						Oslo, den ……….. </a:t>
            </a:r>
          </a:p>
          <a:p>
            <a:pPr marL="0" indent="0">
              <a:buNone/>
            </a:pPr>
            <a:r>
              <a:rPr lang="nb-NO" sz="1800" dirty="0"/>
              <a:t>Navn:……………………………..		Navn:…………………………..</a:t>
            </a:r>
          </a:p>
          <a:p>
            <a:pPr marL="0" indent="0">
              <a:buNone/>
            </a:pPr>
            <a:r>
              <a:rPr lang="nb-NO" sz="1800" dirty="0"/>
              <a:t>Yrke:………………………………		Yrke:……………………………</a:t>
            </a:r>
          </a:p>
          <a:p>
            <a:pPr marL="0" indent="0">
              <a:buNone/>
            </a:pPr>
            <a:r>
              <a:rPr lang="nb-NO" sz="1800" dirty="0"/>
              <a:t>Adresse:…………………………...		Adresse:…………………………</a:t>
            </a:r>
          </a:p>
          <a:p>
            <a:pPr marL="0" indent="0">
              <a:buNone/>
            </a:pPr>
            <a:endParaRPr lang="nb-NO" dirty="0"/>
          </a:p>
        </p:txBody>
      </p:sp>
      <p:sp>
        <p:nvSpPr>
          <p:cNvPr id="4" name="Plassholder for dato 3">
            <a:extLst>
              <a:ext uri="{FF2B5EF4-FFF2-40B4-BE49-F238E27FC236}">
                <a16:creationId xmlns:a16="http://schemas.microsoft.com/office/drawing/2014/main" id="{E5009F03-70EE-4BDF-B793-6B20D82B190B}"/>
              </a:ext>
            </a:extLst>
          </p:cNvPr>
          <p:cNvSpPr>
            <a:spLocks noGrp="1"/>
          </p:cNvSpPr>
          <p:nvPr>
            <p:ph type="dt" sz="half" idx="10"/>
          </p:nvPr>
        </p:nvSpPr>
        <p:spPr/>
        <p:txBody>
          <a:bodyPr/>
          <a:lstStyle/>
          <a:p>
            <a:pPr>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lassholder for bunntekst 4">
            <a:extLst>
              <a:ext uri="{FF2B5EF4-FFF2-40B4-BE49-F238E27FC236}">
                <a16:creationId xmlns:a16="http://schemas.microsoft.com/office/drawing/2014/main" id="{D434C20A-9A79-449F-9FF6-192FAD1AD6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1F497D">
                    <a:lumMod val="60000"/>
                    <a:lumOff val="40000"/>
                  </a:srgbClr>
                </a:solidFill>
                <a:effectLst/>
                <a:uLnTx/>
                <a:uFillTx/>
                <a:latin typeface="Calibri"/>
                <a:ea typeface="+mn-ea"/>
                <a:cs typeface="+mn-cs"/>
              </a:rPr>
              <a:t>FORSVARETS SENIORFORBUND STIFTET 15 FEBRUAR 1983</a:t>
            </a:r>
          </a:p>
        </p:txBody>
      </p:sp>
      <p:sp>
        <p:nvSpPr>
          <p:cNvPr id="6" name="Plassholder for lysbildenummer 5">
            <a:extLst>
              <a:ext uri="{FF2B5EF4-FFF2-40B4-BE49-F238E27FC236}">
                <a16:creationId xmlns:a16="http://schemas.microsoft.com/office/drawing/2014/main" id="{76AB91E9-FD62-43CB-A0EB-0A1F55674A6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B23605-069D-46C2-9004-89B1558930DA}" type="slidenum">
              <a:rPr kumimoji="0" lang="nb-NO"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b-NO"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4395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Plassholder for bunntekst 3"/>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cs typeface="Arial" charset="0"/>
              </a:rPr>
              <a:t>Forsvarets Seniorforbund</a:t>
            </a:r>
          </a:p>
          <a:p>
            <a:pPr algn="ctr">
              <a:spcBef>
                <a:spcPct val="50000"/>
              </a:spcBef>
            </a:pPr>
            <a:r>
              <a:rPr lang="nb-NO" sz="1000" dirty="0">
                <a:solidFill>
                  <a:srgbClr val="FF0000"/>
                </a:solidFill>
                <a:latin typeface="Times New Roman" pitchFamily="18" charset="0"/>
                <a:cs typeface="Arial" charset="0"/>
              </a:rPr>
              <a:t>Stiftet 15.februar 1983</a:t>
            </a:r>
          </a:p>
        </p:txBody>
      </p:sp>
      <p:sp>
        <p:nvSpPr>
          <p:cNvPr id="12291" name="Rectangle 6"/>
          <p:cNvSpPr>
            <a:spLocks noChangeArrowheads="1"/>
          </p:cNvSpPr>
          <p:nvPr/>
        </p:nvSpPr>
        <p:spPr bwMode="auto">
          <a:xfrm>
            <a:off x="1781175" y="15875"/>
            <a:ext cx="6878638" cy="1616075"/>
          </a:xfrm>
          <a:prstGeom prst="rect">
            <a:avLst/>
          </a:prstGeom>
          <a:noFill/>
          <a:ln w="9525">
            <a:noFill/>
            <a:miter lim="800000"/>
            <a:headEnd/>
            <a:tailEnd/>
          </a:ln>
        </p:spPr>
        <p:txBody>
          <a:bodyPr anchor="ctr">
            <a:spAutoFit/>
          </a:bodyPr>
          <a:lstStyle/>
          <a:p>
            <a:pPr algn="ctr"/>
            <a:endParaRPr lang="nb-NO" sz="1800" b="1" dirty="0">
              <a:solidFill>
                <a:srgbClr val="594FDB"/>
              </a:solidFill>
            </a:endParaRPr>
          </a:p>
          <a:p>
            <a:pPr algn="ctr"/>
            <a:endParaRPr lang="nb-NO" sz="1800" b="1" dirty="0">
              <a:solidFill>
                <a:srgbClr val="594FDB"/>
              </a:solidFill>
            </a:endParaRPr>
          </a:p>
          <a:p>
            <a:pPr algn="ctr"/>
            <a:r>
              <a:rPr lang="nb-NO" sz="3200" b="1" dirty="0">
                <a:solidFill>
                  <a:srgbClr val="594FDB"/>
                </a:solidFill>
              </a:rPr>
              <a:t>FORSVARETS  SENIORFORBUND (FSF)</a:t>
            </a:r>
          </a:p>
        </p:txBody>
      </p:sp>
      <p:sp>
        <p:nvSpPr>
          <p:cNvPr id="12293" name="Rectangle 2"/>
          <p:cNvSpPr>
            <a:spLocks noChangeArrowheads="1"/>
          </p:cNvSpPr>
          <p:nvPr/>
        </p:nvSpPr>
        <p:spPr bwMode="auto">
          <a:xfrm>
            <a:off x="5303838" y="1916113"/>
            <a:ext cx="3840162" cy="576262"/>
          </a:xfrm>
          <a:prstGeom prst="rect">
            <a:avLst/>
          </a:prstGeom>
          <a:noFill/>
          <a:ln w="9525">
            <a:noFill/>
            <a:miter lim="800000"/>
            <a:headEnd/>
            <a:tailEnd/>
          </a:ln>
        </p:spPr>
        <p:txBody>
          <a:bodyPr anchor="ctr"/>
          <a:lstStyle/>
          <a:p>
            <a:endParaRPr lang="nb-NO" sz="2800">
              <a:solidFill>
                <a:srgbClr val="FF0000"/>
              </a:solidFill>
              <a:latin typeface="Times New Roman" pitchFamily="18" charset="0"/>
              <a:cs typeface="Arial" charset="0"/>
            </a:endParaRPr>
          </a:p>
        </p:txBody>
      </p:sp>
      <p:sp>
        <p:nvSpPr>
          <p:cNvPr id="12294" name="Text Box 7"/>
          <p:cNvSpPr txBox="1">
            <a:spLocks noChangeArrowheads="1"/>
          </p:cNvSpPr>
          <p:nvPr/>
        </p:nvSpPr>
        <p:spPr bwMode="auto">
          <a:xfrm>
            <a:off x="5436095" y="1677919"/>
            <a:ext cx="3354983" cy="2616101"/>
          </a:xfrm>
          <a:prstGeom prst="rect">
            <a:avLst/>
          </a:prstGeom>
          <a:noFill/>
          <a:ln w="9525">
            <a:noFill/>
            <a:miter lim="800000"/>
            <a:headEnd/>
            <a:tailEnd/>
          </a:ln>
        </p:spPr>
        <p:txBody>
          <a:bodyPr wrap="square">
            <a:spAutoFit/>
          </a:bodyPr>
          <a:lstStyle/>
          <a:p>
            <a:pPr algn="ctr"/>
            <a:endParaRPr lang="nb-NO" sz="3600" b="1" dirty="0">
              <a:solidFill>
                <a:srgbClr val="0066FF"/>
              </a:solidFill>
              <a:latin typeface="Catriel" pitchFamily="2" charset="0"/>
              <a:cs typeface="Arial" charset="0"/>
            </a:endParaRPr>
          </a:p>
          <a:p>
            <a:pPr algn="ctr"/>
            <a:endParaRPr lang="nb-NO" sz="2800" b="1" dirty="0">
              <a:solidFill>
                <a:srgbClr val="0066FF"/>
              </a:solidFill>
              <a:latin typeface="Catriel" pitchFamily="2" charset="0"/>
              <a:cs typeface="Arial" charset="0"/>
            </a:endParaRPr>
          </a:p>
          <a:p>
            <a:pPr algn="ctr"/>
            <a:endParaRPr lang="nb-NO" sz="2800" b="1" dirty="0">
              <a:solidFill>
                <a:srgbClr val="0066FF"/>
              </a:solidFill>
              <a:latin typeface="Catriel" pitchFamily="2" charset="0"/>
              <a:cs typeface="Arial" charset="0"/>
            </a:endParaRPr>
          </a:p>
          <a:p>
            <a:pPr algn="ctr"/>
            <a:r>
              <a:rPr lang="nb-NO" sz="2800" b="1" dirty="0">
                <a:solidFill>
                  <a:srgbClr val="0066FF"/>
                </a:solidFill>
                <a:latin typeface="Catriel" pitchFamily="2" charset="0"/>
                <a:cs typeface="Arial" charset="0"/>
              </a:rPr>
              <a:t>Trygdeoppgjøret</a:t>
            </a:r>
          </a:p>
          <a:p>
            <a:pPr algn="ctr"/>
            <a:r>
              <a:rPr lang="nb-NO" sz="2800" b="1" dirty="0">
                <a:solidFill>
                  <a:srgbClr val="0066FF"/>
                </a:solidFill>
                <a:latin typeface="Catriel" pitchFamily="2" charset="0"/>
                <a:cs typeface="Arial" charset="0"/>
              </a:rPr>
              <a:t>2022</a:t>
            </a:r>
          </a:p>
          <a:p>
            <a:pPr algn="ctr"/>
            <a:endParaRPr lang="nb-NO" sz="1600" b="1" dirty="0">
              <a:solidFill>
                <a:srgbClr val="0066FF"/>
              </a:solidFill>
              <a:latin typeface="Catriel" pitchFamily="2" charset="0"/>
              <a:cs typeface="Arial" charset="0"/>
            </a:endParaRPr>
          </a:p>
        </p:txBody>
      </p:sp>
      <p:pic>
        <p:nvPicPr>
          <p:cNvPr id="4" name="Bilde 3" descr="Et bilde som inneholder person, stående, poserer&#10;&#10;Automatisk generert beskrivelse">
            <a:extLst>
              <a:ext uri="{FF2B5EF4-FFF2-40B4-BE49-F238E27FC236}">
                <a16:creationId xmlns:a16="http://schemas.microsoft.com/office/drawing/2014/main" id="{F2613451-26D6-0A16-1016-08409CDD3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510" y="1772816"/>
            <a:ext cx="4411328" cy="4127431"/>
          </a:xfrm>
          <a:prstGeom prst="rect">
            <a:avLst/>
          </a:prstGeom>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C36CE-26D4-4E93-A88D-F6441B878DA3}"/>
              </a:ext>
            </a:extLst>
          </p:cNvPr>
          <p:cNvSpPr>
            <a:spLocks noGrp="1"/>
          </p:cNvSpPr>
          <p:nvPr>
            <p:ph type="title"/>
          </p:nvPr>
        </p:nvSpPr>
        <p:spPr/>
        <p:txBody>
          <a:bodyPr/>
          <a:lstStyle/>
          <a:p>
            <a:pPr algn="ctr"/>
            <a:r>
              <a:rPr lang="nb-NO" dirty="0"/>
              <a:t>FSF sine krav til trygdeoppgjøret 2022</a:t>
            </a:r>
          </a:p>
        </p:txBody>
      </p:sp>
      <p:sp>
        <p:nvSpPr>
          <p:cNvPr id="3" name="Plassholder for innhold 2">
            <a:extLst>
              <a:ext uri="{FF2B5EF4-FFF2-40B4-BE49-F238E27FC236}">
                <a16:creationId xmlns:a16="http://schemas.microsoft.com/office/drawing/2014/main" id="{DB02A6EA-18C9-47CC-BE33-89D950B4BEE4}"/>
              </a:ext>
            </a:extLst>
          </p:cNvPr>
          <p:cNvSpPr>
            <a:spLocks noGrp="1"/>
          </p:cNvSpPr>
          <p:nvPr>
            <p:ph idx="1"/>
          </p:nvPr>
        </p:nvSpPr>
        <p:spPr>
          <a:xfrm>
            <a:off x="457200" y="1412876"/>
            <a:ext cx="8229600" cy="4943474"/>
          </a:xfrm>
        </p:spPr>
        <p:txBody>
          <a:bodyPr/>
          <a:lstStyle/>
          <a:p>
            <a:pPr marL="0" indent="0">
              <a:buNone/>
            </a:pPr>
            <a:endParaRPr lang="nb-NO"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2000" b="1" dirty="0">
                <a:effectLst/>
                <a:latin typeface="Calibri" panose="020F0502020204030204" pitchFamily="34" charset="0"/>
                <a:ea typeface="Times New Roman" panose="02020603050405020304" pitchFamily="18" charset="0"/>
                <a:cs typeface="Times New Roman" panose="02020603050405020304" pitchFamily="18" charset="0"/>
              </a:rPr>
              <a:t>Regulering av pensjon under utbetaling</a:t>
            </a:r>
          </a:p>
          <a:p>
            <a:pPr marL="0" indent="0">
              <a:buNone/>
            </a:pPr>
            <a:r>
              <a:rPr lang="nb-NO" sz="2000" dirty="0">
                <a:solidFill>
                  <a:srgbClr val="333333"/>
                </a:solidFill>
                <a:effectLst/>
                <a:latin typeface="Times New Roman" panose="02020603050405020304" pitchFamily="18" charset="0"/>
                <a:ea typeface="Times New Roman" panose="02020603050405020304" pitchFamily="18" charset="0"/>
              </a:rPr>
              <a:t>FSF krever at all form for underregulering av alderspensjoner fjernes, slik at pensjonistene får samme utvikling i sine pensjonsinntekter som de yrkesaktive i sine lønnsinntekter. </a:t>
            </a:r>
          </a:p>
          <a:p>
            <a:pPr marL="0" indent="0">
              <a:buNone/>
            </a:pPr>
            <a:r>
              <a:rPr lang="nb-NO" sz="2000" b="1" dirty="0">
                <a:latin typeface="Calibri" panose="020F0502020204030204" pitchFamily="34" charset="0"/>
                <a:cs typeface="Times New Roman" panose="02020603050405020304" pitchFamily="18" charset="0"/>
              </a:rPr>
              <a:t>Videreføring av drøftinger</a:t>
            </a:r>
          </a:p>
          <a:p>
            <a:pPr marL="0" indent="0">
              <a:lnSpc>
                <a:spcPct val="115000"/>
              </a:lnSpc>
              <a:buNone/>
            </a:pPr>
            <a:r>
              <a:rPr lang="nb-NO" sz="2000" dirty="0">
                <a:solidFill>
                  <a:srgbClr val="333333"/>
                </a:solidFill>
                <a:latin typeface="Times New Roman" panose="02020603050405020304" pitchFamily="18" charset="0"/>
              </a:rPr>
              <a:t>Forsvarets seniorforbund opprettholder sitt krav om at pensjoner under utbetaling skal gjennomføres i henhold til lov og forskrift og ikke være gjenstand for forhandlinger. Tjenestepensjon og alderspensjon må basere seg på opptjente rettigheter gjennom et langt yrkesaktivt liv. Det skal lønne seg å være i jobb. </a:t>
            </a:r>
          </a:p>
          <a:p>
            <a:pPr marL="0" indent="0">
              <a:buNone/>
            </a:pPr>
            <a:r>
              <a:rPr lang="nb-NO" sz="2000" dirty="0">
                <a:solidFill>
                  <a:srgbClr val="333333"/>
                </a:solidFill>
                <a:latin typeface="Times New Roman" panose="02020603050405020304" pitchFamily="18" charset="0"/>
              </a:rPr>
              <a:t>Det er uakseptabelt å gi en pensjonistorganisasjon forhandlingsrett og å skulle være talsmann på vegne av alle pensjonister. Etter FSF mening er det brudd på nåværende prosedyrer. </a:t>
            </a:r>
          </a:p>
          <a:p>
            <a:pPr marL="0" indent="0">
              <a:buNone/>
            </a:pPr>
            <a:endParaRPr lang="nb-NO" sz="2000" dirty="0"/>
          </a:p>
        </p:txBody>
      </p:sp>
      <p:sp>
        <p:nvSpPr>
          <p:cNvPr id="4" name="Plassholder for dato 3">
            <a:extLst>
              <a:ext uri="{FF2B5EF4-FFF2-40B4-BE49-F238E27FC236}">
                <a16:creationId xmlns:a16="http://schemas.microsoft.com/office/drawing/2014/main" id="{AA8091B0-3D58-4E22-ABC7-BC43582045E2}"/>
              </a:ext>
            </a:extLst>
          </p:cNvPr>
          <p:cNvSpPr>
            <a:spLocks noGrp="1"/>
          </p:cNvSpPr>
          <p:nvPr>
            <p:ph type="dt" sz="half" idx="10"/>
          </p:nvPr>
        </p:nvSpPr>
        <p:spPr/>
        <p:txBody>
          <a:bodyPr/>
          <a:lstStyle/>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defRPr/>
            </a:pPr>
            <a:endParaRPr lang="nb-NO" dirty="0"/>
          </a:p>
        </p:txBody>
      </p:sp>
      <p:sp>
        <p:nvSpPr>
          <p:cNvPr id="5" name="Plassholder for bunntekst 4">
            <a:extLst>
              <a:ext uri="{FF2B5EF4-FFF2-40B4-BE49-F238E27FC236}">
                <a16:creationId xmlns:a16="http://schemas.microsoft.com/office/drawing/2014/main" id="{BE5DDEFC-4E2F-4F96-9036-5038DE3B88F6}"/>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49408C62-C4FC-4255-963E-F5BC04287BFA}"/>
              </a:ext>
            </a:extLst>
          </p:cNvPr>
          <p:cNvSpPr>
            <a:spLocks noGrp="1"/>
          </p:cNvSpPr>
          <p:nvPr>
            <p:ph type="sldNum" sz="quarter" idx="12"/>
          </p:nvPr>
        </p:nvSpPr>
        <p:spPr/>
        <p:txBody>
          <a:bodyPr/>
          <a:lstStyle/>
          <a:p>
            <a:pPr>
              <a:defRPr/>
            </a:pPr>
            <a:fld id="{A3B23605-069D-46C2-9004-89B1558930DA}" type="slidenum">
              <a:rPr lang="nb-NO" smtClean="0"/>
              <a:pPr>
                <a:defRPr/>
              </a:pPr>
              <a:t>16</a:t>
            </a:fld>
            <a:endParaRPr lang="nb-NO"/>
          </a:p>
        </p:txBody>
      </p:sp>
    </p:spTree>
    <p:extLst>
      <p:ext uri="{BB962C8B-B14F-4D97-AF65-F5344CB8AC3E}">
        <p14:creationId xmlns:p14="http://schemas.microsoft.com/office/powerpoint/2010/main" val="11512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370CE0-0464-45AF-9B37-A72F91718A77}"/>
              </a:ext>
            </a:extLst>
          </p:cNvPr>
          <p:cNvSpPr>
            <a:spLocks noGrp="1"/>
          </p:cNvSpPr>
          <p:nvPr>
            <p:ph type="title"/>
          </p:nvPr>
        </p:nvSpPr>
        <p:spPr>
          <a:xfrm>
            <a:off x="1524000" y="227013"/>
            <a:ext cx="7162800" cy="1143000"/>
          </a:xfrm>
        </p:spPr>
        <p:txBody>
          <a:bodyPr/>
          <a:lstStyle/>
          <a:p>
            <a:pPr algn="ctr"/>
            <a:r>
              <a:rPr lang="nb-NO" sz="2800" dirty="0"/>
              <a:t>Trygdeoppgjøret 2022 - Forhold</a:t>
            </a:r>
          </a:p>
        </p:txBody>
      </p:sp>
      <p:sp>
        <p:nvSpPr>
          <p:cNvPr id="3" name="Plassholder for innhold 2">
            <a:extLst>
              <a:ext uri="{FF2B5EF4-FFF2-40B4-BE49-F238E27FC236}">
                <a16:creationId xmlns:a16="http://schemas.microsoft.com/office/drawing/2014/main" id="{06E252F3-87EE-46C3-B640-B51373DB0915}"/>
              </a:ext>
            </a:extLst>
          </p:cNvPr>
          <p:cNvSpPr>
            <a:spLocks noGrp="1"/>
          </p:cNvSpPr>
          <p:nvPr>
            <p:ph idx="1"/>
          </p:nvPr>
        </p:nvSpPr>
        <p:spPr/>
        <p:txBody>
          <a:bodyPr/>
          <a:lstStyle/>
          <a:p>
            <a:r>
              <a:rPr lang="nb-NO" sz="2800" dirty="0"/>
              <a:t>Pensjonsreformen 2011 – underregulering 0,75</a:t>
            </a:r>
          </a:p>
          <a:p>
            <a:pPr lvl="1"/>
            <a:r>
              <a:rPr lang="nb-NO" sz="2400" dirty="0"/>
              <a:t>Svekket kjøpekraft i 7 år</a:t>
            </a:r>
          </a:p>
          <a:p>
            <a:r>
              <a:rPr lang="nb-NO" sz="2800" dirty="0"/>
              <a:t>Gjennomsnitt av lønns- og prisvekst – Fortsatt underregulering </a:t>
            </a:r>
          </a:p>
          <a:p>
            <a:r>
              <a:rPr lang="nb-NO" sz="2800" dirty="0"/>
              <a:t>Forhandlinger </a:t>
            </a:r>
            <a:r>
              <a:rPr lang="nb-NO" sz="2800" dirty="0" err="1"/>
              <a:t>vs</a:t>
            </a:r>
            <a:r>
              <a:rPr lang="nb-NO" sz="2800" dirty="0"/>
              <a:t> drøftinger</a:t>
            </a:r>
          </a:p>
          <a:p>
            <a:r>
              <a:rPr lang="nb-NO" sz="2800" dirty="0"/>
              <a:t>Forholder oss til det Eldrepolitiske dokument  - landsmøtevedtak</a:t>
            </a:r>
          </a:p>
        </p:txBody>
      </p:sp>
      <p:sp>
        <p:nvSpPr>
          <p:cNvPr id="4" name="Plassholder for dato 3">
            <a:extLst>
              <a:ext uri="{FF2B5EF4-FFF2-40B4-BE49-F238E27FC236}">
                <a16:creationId xmlns:a16="http://schemas.microsoft.com/office/drawing/2014/main" id="{F8AE45F0-7EC0-4331-8922-B82DE12F0CF8}"/>
              </a:ext>
            </a:extLst>
          </p:cNvPr>
          <p:cNvSpPr>
            <a:spLocks noGrp="1"/>
          </p:cNvSpPr>
          <p:nvPr>
            <p:ph type="dt" sz="half" idx="10"/>
          </p:nvPr>
        </p:nvSpPr>
        <p:spPr/>
        <p:txBody>
          <a:bodyPr/>
          <a:lstStyle/>
          <a:p>
            <a:pPr>
              <a:defRPr/>
            </a:pPr>
            <a:r>
              <a:rPr lang="nb-NO" dirty="0"/>
              <a:t>21.09.2022</a:t>
            </a:r>
          </a:p>
        </p:txBody>
      </p:sp>
      <p:sp>
        <p:nvSpPr>
          <p:cNvPr id="5" name="Plassholder for bunntekst 4">
            <a:extLst>
              <a:ext uri="{FF2B5EF4-FFF2-40B4-BE49-F238E27FC236}">
                <a16:creationId xmlns:a16="http://schemas.microsoft.com/office/drawing/2014/main" id="{B867AB28-4C44-4E71-BEEE-DEF6A818C691}"/>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1EB18B58-79E7-44CD-9AC0-F345E6766373}"/>
              </a:ext>
            </a:extLst>
          </p:cNvPr>
          <p:cNvSpPr>
            <a:spLocks noGrp="1"/>
          </p:cNvSpPr>
          <p:nvPr>
            <p:ph type="sldNum" sz="quarter" idx="12"/>
          </p:nvPr>
        </p:nvSpPr>
        <p:spPr/>
        <p:txBody>
          <a:bodyPr/>
          <a:lstStyle/>
          <a:p>
            <a:pPr>
              <a:defRPr/>
            </a:pPr>
            <a:fld id="{A3B23605-069D-46C2-9004-89B1558930DA}" type="slidenum">
              <a:rPr lang="nb-NO" smtClean="0"/>
              <a:pPr>
                <a:defRPr/>
              </a:pPr>
              <a:t>17</a:t>
            </a:fld>
            <a:endParaRPr lang="nb-NO"/>
          </a:p>
        </p:txBody>
      </p:sp>
    </p:spTree>
    <p:extLst>
      <p:ext uri="{BB962C8B-B14F-4D97-AF65-F5344CB8AC3E}">
        <p14:creationId xmlns:p14="http://schemas.microsoft.com/office/powerpoint/2010/main" val="13122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22D2B-3D01-4A56-BB60-D2567B168E46}"/>
              </a:ext>
            </a:extLst>
          </p:cNvPr>
          <p:cNvSpPr>
            <a:spLocks noGrp="1"/>
          </p:cNvSpPr>
          <p:nvPr>
            <p:ph type="title"/>
          </p:nvPr>
        </p:nvSpPr>
        <p:spPr>
          <a:xfrm>
            <a:off x="1549685" y="342107"/>
            <a:ext cx="7137115" cy="1143000"/>
          </a:xfrm>
        </p:spPr>
        <p:txBody>
          <a:bodyPr/>
          <a:lstStyle/>
          <a:p>
            <a:pPr algn="ctr"/>
            <a:r>
              <a:rPr lang="nb-NO" dirty="0"/>
              <a:t>Resultat trygdeoppgjøret 2022</a:t>
            </a:r>
          </a:p>
        </p:txBody>
      </p:sp>
      <p:sp>
        <p:nvSpPr>
          <p:cNvPr id="3" name="Plassholder for innhold 2">
            <a:extLst>
              <a:ext uri="{FF2B5EF4-FFF2-40B4-BE49-F238E27FC236}">
                <a16:creationId xmlns:a16="http://schemas.microsoft.com/office/drawing/2014/main" id="{6086ECCA-2159-4C02-AD2B-253EBB1645E9}"/>
              </a:ext>
            </a:extLst>
          </p:cNvPr>
          <p:cNvSpPr>
            <a:spLocks noGrp="1"/>
          </p:cNvSpPr>
          <p:nvPr>
            <p:ph idx="1"/>
          </p:nvPr>
        </p:nvSpPr>
        <p:spPr/>
        <p:txBody>
          <a:bodyPr/>
          <a:lstStyle/>
          <a:p>
            <a:r>
              <a:rPr lang="nb-NO" dirty="0"/>
              <a:t>Nedgang i kjøpekraft for pensjonistene </a:t>
            </a:r>
            <a:r>
              <a:rPr lang="nb-NO" dirty="0" err="1"/>
              <a:t>pga</a:t>
            </a:r>
            <a:r>
              <a:rPr lang="nb-NO" dirty="0"/>
              <a:t>… </a:t>
            </a:r>
          </a:p>
          <a:p>
            <a:r>
              <a:rPr lang="nb-NO" dirty="0"/>
              <a:t>Et gjennomsnitt av lønns- og prisvekst </a:t>
            </a:r>
          </a:p>
          <a:p>
            <a:r>
              <a:rPr lang="nb-NO" dirty="0"/>
              <a:t>Ingen kompensasjon for prisvekst – kun lønnsvekst</a:t>
            </a:r>
          </a:p>
        </p:txBody>
      </p:sp>
      <p:sp>
        <p:nvSpPr>
          <p:cNvPr id="4" name="Plassholder for dato 3">
            <a:extLst>
              <a:ext uri="{FF2B5EF4-FFF2-40B4-BE49-F238E27FC236}">
                <a16:creationId xmlns:a16="http://schemas.microsoft.com/office/drawing/2014/main" id="{FA8A0803-C3B4-4078-9BCF-B0D62088947D}"/>
              </a:ext>
            </a:extLst>
          </p:cNvPr>
          <p:cNvSpPr>
            <a:spLocks noGrp="1"/>
          </p:cNvSpPr>
          <p:nvPr>
            <p:ph type="dt" sz="half" idx="10"/>
          </p:nvPr>
        </p:nvSpPr>
        <p:spPr/>
        <p:txBody>
          <a:bodyPr/>
          <a:lstStyle/>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defRPr/>
            </a:pPr>
            <a:endParaRPr lang="nb-NO" dirty="0"/>
          </a:p>
        </p:txBody>
      </p:sp>
      <p:sp>
        <p:nvSpPr>
          <p:cNvPr id="5" name="Plassholder for bunntekst 4">
            <a:extLst>
              <a:ext uri="{FF2B5EF4-FFF2-40B4-BE49-F238E27FC236}">
                <a16:creationId xmlns:a16="http://schemas.microsoft.com/office/drawing/2014/main" id="{3AE481B9-BBB1-443A-BFFB-AEF6A070A151}"/>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F5D423A5-D23E-4797-BEAD-E54F090F6B06}"/>
              </a:ext>
            </a:extLst>
          </p:cNvPr>
          <p:cNvSpPr>
            <a:spLocks noGrp="1"/>
          </p:cNvSpPr>
          <p:nvPr>
            <p:ph type="sldNum" sz="quarter" idx="12"/>
          </p:nvPr>
        </p:nvSpPr>
        <p:spPr/>
        <p:txBody>
          <a:bodyPr/>
          <a:lstStyle/>
          <a:p>
            <a:pPr>
              <a:defRPr/>
            </a:pPr>
            <a:fld id="{A3B23605-069D-46C2-9004-89B1558930DA}" type="slidenum">
              <a:rPr lang="nb-NO" smtClean="0"/>
              <a:pPr>
                <a:defRPr/>
              </a:pPr>
              <a:t>18</a:t>
            </a:fld>
            <a:endParaRPr lang="nb-NO"/>
          </a:p>
        </p:txBody>
      </p:sp>
    </p:spTree>
    <p:extLst>
      <p:ext uri="{BB962C8B-B14F-4D97-AF65-F5344CB8AC3E}">
        <p14:creationId xmlns:p14="http://schemas.microsoft.com/office/powerpoint/2010/main" val="248713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07704" y="476672"/>
            <a:ext cx="6172200" cy="738303"/>
          </a:xfrm>
        </p:spPr>
        <p:txBody>
          <a:bodyPr/>
          <a:lstStyle/>
          <a:p>
            <a:pPr algn="ctr"/>
            <a:r>
              <a:rPr lang="nb-NO" dirty="0"/>
              <a:t>Trygdeoppgjøret 2022 – Tallgrunnlag per 1. mai 2022</a:t>
            </a:r>
          </a:p>
        </p:txBody>
      </p:sp>
      <p:sp>
        <p:nvSpPr>
          <p:cNvPr id="3" name="Plassholder for innhold 2"/>
          <p:cNvSpPr>
            <a:spLocks noGrp="1"/>
          </p:cNvSpPr>
          <p:nvPr>
            <p:ph idx="1"/>
          </p:nvPr>
        </p:nvSpPr>
        <p:spPr>
          <a:xfrm>
            <a:off x="755576" y="1556792"/>
            <a:ext cx="7848872" cy="4248472"/>
          </a:xfrm>
        </p:spPr>
        <p:txBody>
          <a:bodyPr/>
          <a:lstStyle/>
          <a:p>
            <a:endParaRPr lang="nb-NO" dirty="0"/>
          </a:p>
          <a:p>
            <a:r>
              <a:rPr lang="nb-NO" dirty="0"/>
              <a:t>Gjennomsnittlig G 2022 – 109.784 kr </a:t>
            </a:r>
            <a:r>
              <a:rPr lang="nb-NO" dirty="0">
                <a:solidFill>
                  <a:srgbClr val="FF0000"/>
                </a:solidFill>
              </a:rPr>
              <a:t>(104.716 kr i 2021)</a:t>
            </a:r>
            <a:r>
              <a:rPr lang="nb-NO" dirty="0"/>
              <a:t>. </a:t>
            </a:r>
            <a:r>
              <a:rPr lang="nb-NO" dirty="0" err="1"/>
              <a:t>Ggj</a:t>
            </a:r>
            <a:r>
              <a:rPr lang="nb-NO" dirty="0"/>
              <a:t> øker med 4,84 %.</a:t>
            </a:r>
          </a:p>
          <a:p>
            <a:r>
              <a:rPr lang="nb-NO" dirty="0"/>
              <a:t>Ny G fra 1. mai 2022 – 111.477 kr </a:t>
            </a:r>
            <a:r>
              <a:rPr lang="nb-NO" dirty="0">
                <a:solidFill>
                  <a:srgbClr val="FF0000"/>
                </a:solidFill>
              </a:rPr>
              <a:t>(106.399 kr i 2021)</a:t>
            </a:r>
            <a:r>
              <a:rPr lang="nb-NO" dirty="0"/>
              <a:t>. En økning på 4,77 %.</a:t>
            </a:r>
          </a:p>
          <a:p>
            <a:r>
              <a:rPr lang="nb-NO" dirty="0"/>
              <a:t>Løpende alderspensjon er med virkning fra 1. mai 2022 økt med 3,53 prosent. </a:t>
            </a:r>
            <a:br>
              <a:rPr lang="nb-NO" dirty="0"/>
            </a:br>
            <a:endParaRPr lang="nb-NO" dirty="0"/>
          </a:p>
        </p:txBody>
      </p:sp>
      <p:sp>
        <p:nvSpPr>
          <p:cNvPr id="4" name="Plassholder for dato 3"/>
          <p:cNvSpPr>
            <a:spLocks noGrp="1"/>
          </p:cNvSpPr>
          <p:nvPr>
            <p:ph type="dt" sz="half" idx="10"/>
          </p:nvPr>
        </p:nvSpPr>
        <p:spPr/>
        <p:txBody>
          <a:bodyPr/>
          <a:lstStyle/>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defRPr/>
            </a:pPr>
            <a:endParaRPr lang="nb-NO" dirty="0"/>
          </a:p>
        </p:txBody>
      </p:sp>
      <p:sp>
        <p:nvSpPr>
          <p:cNvPr id="5" name="Plassholder for bunntekst 4"/>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p>
            <a:pPr>
              <a:defRPr/>
            </a:pPr>
            <a:fld id="{A3B23605-069D-46C2-9004-89B1558930DA}" type="slidenum">
              <a:rPr lang="nb-NO" smtClean="0"/>
              <a:pPr>
                <a:defRPr/>
              </a:pPr>
              <a:t>19</a:t>
            </a:fld>
            <a:endParaRPr lang="nb-NO"/>
          </a:p>
        </p:txBody>
      </p:sp>
    </p:spTree>
    <p:extLst>
      <p:ext uri="{BB962C8B-B14F-4D97-AF65-F5344CB8AC3E}">
        <p14:creationId xmlns:p14="http://schemas.microsoft.com/office/powerpoint/2010/main" val="88919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C06005B-7B55-4FA0-8102-4B40523665BC}"/>
              </a:ext>
            </a:extLst>
          </p:cNvPr>
          <p:cNvPicPr>
            <a:picLocks noChangeAspect="1"/>
          </p:cNvPicPr>
          <p:nvPr/>
        </p:nvPicPr>
        <p:blipFill rotWithShape="1">
          <a:blip r:embed="rId2"/>
          <a:srcRect l="5916" t="17037" r="26084" b="9185"/>
          <a:stretch/>
        </p:blipFill>
        <p:spPr>
          <a:xfrm>
            <a:off x="1187624" y="1425784"/>
            <a:ext cx="7034356" cy="4293026"/>
          </a:xfrm>
          <a:prstGeom prst="rect">
            <a:avLst/>
          </a:prstGeom>
        </p:spPr>
      </p:pic>
      <p:sp>
        <p:nvSpPr>
          <p:cNvPr id="6" name="Ellipse 5">
            <a:extLst>
              <a:ext uri="{FF2B5EF4-FFF2-40B4-BE49-F238E27FC236}">
                <a16:creationId xmlns:a16="http://schemas.microsoft.com/office/drawing/2014/main" id="{3564F513-34A3-4DC4-BCCB-D97EB465EA3E}"/>
              </a:ext>
            </a:extLst>
          </p:cNvPr>
          <p:cNvSpPr/>
          <p:nvPr/>
        </p:nvSpPr>
        <p:spPr>
          <a:xfrm>
            <a:off x="5917676" y="4243830"/>
            <a:ext cx="212103" cy="2545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TekstSylinder 6">
            <a:extLst>
              <a:ext uri="{FF2B5EF4-FFF2-40B4-BE49-F238E27FC236}">
                <a16:creationId xmlns:a16="http://schemas.microsoft.com/office/drawing/2014/main" id="{626A4C7C-65F0-4AC1-9F06-1A78DE55DE92}"/>
              </a:ext>
            </a:extLst>
          </p:cNvPr>
          <p:cNvSpPr txBox="1"/>
          <p:nvPr/>
        </p:nvSpPr>
        <p:spPr>
          <a:xfrm rot="1336397">
            <a:off x="5940245" y="2334247"/>
            <a:ext cx="1005524" cy="415498"/>
          </a:xfrm>
          <a:prstGeom prst="rect">
            <a:avLst/>
          </a:prstGeom>
          <a:solidFill>
            <a:srgbClr val="FFFF00"/>
          </a:solidFill>
        </p:spPr>
        <p:txBody>
          <a:bodyPr wrap="square" rtlCol="0">
            <a:spAutoFit/>
          </a:bodyPr>
          <a:lstStyle/>
          <a:p>
            <a:r>
              <a:rPr lang="nb-NO" sz="1050" dirty="0"/>
              <a:t>Hovedport AF</a:t>
            </a:r>
          </a:p>
        </p:txBody>
      </p:sp>
      <p:cxnSp>
        <p:nvCxnSpPr>
          <p:cNvPr id="9" name="Rett pilkobling 8">
            <a:extLst>
              <a:ext uri="{FF2B5EF4-FFF2-40B4-BE49-F238E27FC236}">
                <a16:creationId xmlns:a16="http://schemas.microsoft.com/office/drawing/2014/main" id="{D795B416-72D2-47DB-A488-DE9330DB12AC}"/>
              </a:ext>
            </a:extLst>
          </p:cNvPr>
          <p:cNvCxnSpPr/>
          <p:nvPr/>
        </p:nvCxnSpPr>
        <p:spPr>
          <a:xfrm flipH="1">
            <a:off x="5698502" y="2541996"/>
            <a:ext cx="3252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Bilde 9">
            <a:extLst>
              <a:ext uri="{FF2B5EF4-FFF2-40B4-BE49-F238E27FC236}">
                <a16:creationId xmlns:a16="http://schemas.microsoft.com/office/drawing/2014/main" id="{E604BDD3-9814-427E-BC25-B39619FDA3D2}"/>
              </a:ext>
            </a:extLst>
          </p:cNvPr>
          <p:cNvPicPr>
            <a:picLocks noChangeAspect="1"/>
          </p:cNvPicPr>
          <p:nvPr/>
        </p:nvPicPr>
        <p:blipFill>
          <a:blip r:embed="rId3"/>
          <a:stretch>
            <a:fillRect/>
          </a:stretch>
        </p:blipFill>
        <p:spPr>
          <a:xfrm>
            <a:off x="7041823" y="4371091"/>
            <a:ext cx="412966" cy="616171"/>
          </a:xfrm>
          <a:prstGeom prst="rect">
            <a:avLst/>
          </a:prstGeom>
        </p:spPr>
      </p:pic>
      <p:cxnSp>
        <p:nvCxnSpPr>
          <p:cNvPr id="12" name="Rett pilkobling 11">
            <a:extLst>
              <a:ext uri="{FF2B5EF4-FFF2-40B4-BE49-F238E27FC236}">
                <a16:creationId xmlns:a16="http://schemas.microsoft.com/office/drawing/2014/main" id="{6F18AC35-6B5A-41AF-86DA-CFEA175FFC9B}"/>
              </a:ext>
            </a:extLst>
          </p:cNvPr>
          <p:cNvCxnSpPr/>
          <p:nvPr/>
        </p:nvCxnSpPr>
        <p:spPr>
          <a:xfrm flipH="1" flipV="1">
            <a:off x="6129779" y="4371091"/>
            <a:ext cx="912044" cy="127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56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Plassholder for bunntekst 3"/>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cs typeface="Arial" charset="0"/>
              </a:rPr>
              <a:t>Forsvarets Seniorforbund</a:t>
            </a:r>
          </a:p>
          <a:p>
            <a:pPr algn="ctr">
              <a:spcBef>
                <a:spcPct val="50000"/>
              </a:spcBef>
            </a:pPr>
            <a:r>
              <a:rPr lang="nb-NO" sz="1000" dirty="0">
                <a:solidFill>
                  <a:srgbClr val="FF0000"/>
                </a:solidFill>
                <a:latin typeface="Times New Roman" pitchFamily="18" charset="0"/>
                <a:cs typeface="Arial" charset="0"/>
              </a:rPr>
              <a:t>Stiftet 15.februar 1983</a:t>
            </a:r>
          </a:p>
        </p:txBody>
      </p:sp>
      <p:sp>
        <p:nvSpPr>
          <p:cNvPr id="12291" name="Rectangle 6"/>
          <p:cNvSpPr>
            <a:spLocks noChangeArrowheads="1"/>
          </p:cNvSpPr>
          <p:nvPr/>
        </p:nvSpPr>
        <p:spPr bwMode="auto">
          <a:xfrm>
            <a:off x="1781175" y="15875"/>
            <a:ext cx="6878638" cy="1616075"/>
          </a:xfrm>
          <a:prstGeom prst="rect">
            <a:avLst/>
          </a:prstGeom>
          <a:noFill/>
          <a:ln w="9525">
            <a:noFill/>
            <a:miter lim="800000"/>
            <a:headEnd/>
            <a:tailEnd/>
          </a:ln>
        </p:spPr>
        <p:txBody>
          <a:bodyPr anchor="ctr">
            <a:spAutoFit/>
          </a:bodyPr>
          <a:lstStyle/>
          <a:p>
            <a:pPr algn="ctr"/>
            <a:endParaRPr lang="nb-NO" sz="1800" b="1" dirty="0">
              <a:solidFill>
                <a:srgbClr val="594FDB"/>
              </a:solidFill>
            </a:endParaRPr>
          </a:p>
          <a:p>
            <a:pPr algn="ctr"/>
            <a:endParaRPr lang="nb-NO" sz="1800" b="1" dirty="0">
              <a:solidFill>
                <a:srgbClr val="594FDB"/>
              </a:solidFill>
            </a:endParaRPr>
          </a:p>
          <a:p>
            <a:pPr algn="ctr"/>
            <a:r>
              <a:rPr lang="nb-NO" sz="3200" b="1" dirty="0">
                <a:solidFill>
                  <a:srgbClr val="594FDB"/>
                </a:solidFill>
              </a:rPr>
              <a:t>FORSVARETS  SENIORFORBUND (FSF)</a:t>
            </a:r>
          </a:p>
        </p:txBody>
      </p:sp>
      <p:sp>
        <p:nvSpPr>
          <p:cNvPr id="12293" name="Rectangle 2"/>
          <p:cNvSpPr>
            <a:spLocks noChangeArrowheads="1"/>
          </p:cNvSpPr>
          <p:nvPr/>
        </p:nvSpPr>
        <p:spPr bwMode="auto">
          <a:xfrm>
            <a:off x="5303838" y="1916113"/>
            <a:ext cx="3840162" cy="576262"/>
          </a:xfrm>
          <a:prstGeom prst="rect">
            <a:avLst/>
          </a:prstGeom>
          <a:noFill/>
          <a:ln w="9525">
            <a:noFill/>
            <a:miter lim="800000"/>
            <a:headEnd/>
            <a:tailEnd/>
          </a:ln>
        </p:spPr>
        <p:txBody>
          <a:bodyPr anchor="ctr"/>
          <a:lstStyle/>
          <a:p>
            <a:endParaRPr lang="nb-NO" sz="2800">
              <a:solidFill>
                <a:srgbClr val="FF0000"/>
              </a:solidFill>
              <a:latin typeface="Times New Roman" pitchFamily="18" charset="0"/>
              <a:cs typeface="Arial" charset="0"/>
            </a:endParaRPr>
          </a:p>
        </p:txBody>
      </p:sp>
      <p:sp>
        <p:nvSpPr>
          <p:cNvPr id="12294" name="Text Box 7"/>
          <p:cNvSpPr txBox="1">
            <a:spLocks noChangeArrowheads="1"/>
          </p:cNvSpPr>
          <p:nvPr/>
        </p:nvSpPr>
        <p:spPr bwMode="auto">
          <a:xfrm>
            <a:off x="5436096" y="1628800"/>
            <a:ext cx="3354983" cy="3662541"/>
          </a:xfrm>
          <a:prstGeom prst="rect">
            <a:avLst/>
          </a:prstGeom>
          <a:noFill/>
          <a:ln w="9525">
            <a:noFill/>
            <a:miter lim="800000"/>
            <a:headEnd/>
            <a:tailEnd/>
          </a:ln>
        </p:spPr>
        <p:txBody>
          <a:bodyPr wrap="square">
            <a:spAutoFit/>
          </a:bodyPr>
          <a:lstStyle/>
          <a:p>
            <a:pPr algn="ctr"/>
            <a:endParaRPr lang="nb-NO" sz="3600" b="1" dirty="0">
              <a:solidFill>
                <a:srgbClr val="0066FF"/>
              </a:solidFill>
              <a:latin typeface="Catriel" pitchFamily="2" charset="0"/>
              <a:cs typeface="Arial" charset="0"/>
            </a:endParaRPr>
          </a:p>
          <a:p>
            <a:pPr algn="ctr"/>
            <a:endParaRPr lang="nb-NO" sz="3600" b="1" dirty="0">
              <a:solidFill>
                <a:srgbClr val="0066FF"/>
              </a:solidFill>
              <a:latin typeface="Catriel" pitchFamily="2" charset="0"/>
              <a:cs typeface="Arial" charset="0"/>
            </a:endParaRPr>
          </a:p>
          <a:p>
            <a:pPr algn="ctr"/>
            <a:endParaRPr lang="nb-NO" sz="3600" b="1" dirty="0">
              <a:solidFill>
                <a:srgbClr val="0066FF"/>
              </a:solidFill>
              <a:latin typeface="Catriel" pitchFamily="2" charset="0"/>
              <a:cs typeface="Arial" charset="0"/>
            </a:endParaRPr>
          </a:p>
          <a:p>
            <a:pPr algn="ctr"/>
            <a:r>
              <a:rPr lang="nb-NO" sz="3600" b="1" dirty="0">
                <a:solidFill>
                  <a:srgbClr val="0066FF"/>
                </a:solidFill>
                <a:latin typeface="Catriel" pitchFamily="2" charset="0"/>
                <a:cs typeface="Arial" charset="0"/>
              </a:rPr>
              <a:t>Statsbudsjettet 2023/2024</a:t>
            </a:r>
          </a:p>
          <a:p>
            <a:pPr algn="ctr"/>
            <a:br>
              <a:rPr lang="nb-NO" sz="3600" b="1" dirty="0">
                <a:solidFill>
                  <a:srgbClr val="0066FF"/>
                </a:solidFill>
                <a:latin typeface="Catriel" pitchFamily="2" charset="0"/>
                <a:cs typeface="Arial" charset="0"/>
              </a:rPr>
            </a:br>
            <a:endParaRPr lang="nb-NO" sz="1600" b="1" dirty="0">
              <a:solidFill>
                <a:srgbClr val="0066FF"/>
              </a:solidFill>
              <a:latin typeface="Catriel" pitchFamily="2" charset="0"/>
              <a:cs typeface="Arial" charset="0"/>
            </a:endParaRPr>
          </a:p>
        </p:txBody>
      </p:sp>
      <p:sp>
        <p:nvSpPr>
          <p:cNvPr id="12296" name="TekstSylinder 8"/>
          <p:cNvSpPr txBox="1">
            <a:spLocks noChangeArrowheads="1"/>
          </p:cNvSpPr>
          <p:nvPr/>
        </p:nvSpPr>
        <p:spPr bwMode="auto">
          <a:xfrm>
            <a:off x="4772025" y="3789363"/>
            <a:ext cx="3257550" cy="457200"/>
          </a:xfrm>
          <a:prstGeom prst="rect">
            <a:avLst/>
          </a:prstGeom>
          <a:noFill/>
          <a:ln w="9525">
            <a:noFill/>
            <a:miter lim="800000"/>
            <a:headEnd/>
            <a:tailEnd/>
          </a:ln>
        </p:spPr>
        <p:txBody>
          <a:bodyPr>
            <a:spAutoFit/>
          </a:bodyPr>
          <a:lstStyle/>
          <a:p>
            <a:pPr algn="ctr"/>
            <a:endParaRPr lang="nb-NO">
              <a:latin typeface="Times New Roman" pitchFamily="18" charset="0"/>
              <a:cs typeface="Arial" charset="0"/>
            </a:endParaRPr>
          </a:p>
        </p:txBody>
      </p:sp>
      <p:pic>
        <p:nvPicPr>
          <p:cNvPr id="3" name="Bilde 2">
            <a:extLst>
              <a:ext uri="{FF2B5EF4-FFF2-40B4-BE49-F238E27FC236}">
                <a16:creationId xmlns:a16="http://schemas.microsoft.com/office/drawing/2014/main" id="{7474D7BC-3E97-4E37-9142-E69B2400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2194508"/>
            <a:ext cx="3798937" cy="2856801"/>
          </a:xfrm>
          <a:prstGeom prst="rect">
            <a:avLst/>
          </a:prstGeom>
        </p:spPr>
      </p:pic>
    </p:spTree>
    <p:extLst>
      <p:ext uri="{BB962C8B-B14F-4D97-AF65-F5344CB8AC3E}">
        <p14:creationId xmlns:p14="http://schemas.microsoft.com/office/powerpoint/2010/main" val="4214655225"/>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B80E6A-075C-42C4-9353-A02BB0889591}"/>
              </a:ext>
            </a:extLst>
          </p:cNvPr>
          <p:cNvSpPr>
            <a:spLocks noGrp="1"/>
          </p:cNvSpPr>
          <p:nvPr>
            <p:ph type="title"/>
          </p:nvPr>
        </p:nvSpPr>
        <p:spPr>
          <a:xfrm>
            <a:off x="1331640" y="227013"/>
            <a:ext cx="8229600" cy="1143000"/>
          </a:xfrm>
        </p:spPr>
        <p:txBody>
          <a:bodyPr/>
          <a:lstStyle/>
          <a:p>
            <a:pPr algn="ctr"/>
            <a:r>
              <a:rPr lang="nb-NO" dirty="0"/>
              <a:t>Eldrepolitiske dokument</a:t>
            </a:r>
          </a:p>
        </p:txBody>
      </p:sp>
      <p:sp>
        <p:nvSpPr>
          <p:cNvPr id="3" name="Plassholder for innhold 2">
            <a:extLst>
              <a:ext uri="{FF2B5EF4-FFF2-40B4-BE49-F238E27FC236}">
                <a16:creationId xmlns:a16="http://schemas.microsoft.com/office/drawing/2014/main" id="{D6421D3D-3291-4DEB-9260-748247458F6D}"/>
              </a:ext>
            </a:extLst>
          </p:cNvPr>
          <p:cNvSpPr>
            <a:spLocks noGrp="1"/>
          </p:cNvSpPr>
          <p:nvPr>
            <p:ph idx="1"/>
          </p:nvPr>
        </p:nvSpPr>
        <p:spPr/>
        <p:txBody>
          <a:bodyPr/>
          <a:lstStyle/>
          <a:p>
            <a:pPr marL="0" indent="0">
              <a:buNone/>
            </a:pPr>
            <a:r>
              <a:rPr lang="nb-NO" dirty="0"/>
              <a:t>Forbundets arbeid er rettet mot:</a:t>
            </a:r>
          </a:p>
          <a:p>
            <a:r>
              <a:rPr lang="nb-NO" dirty="0"/>
              <a:t>Økonomi</a:t>
            </a:r>
          </a:p>
          <a:p>
            <a:r>
              <a:rPr lang="nb-NO" dirty="0"/>
              <a:t>Helse og omsorg</a:t>
            </a:r>
          </a:p>
          <a:p>
            <a:r>
              <a:rPr lang="nb-NO" dirty="0"/>
              <a:t>Arbeidslinjen/diskriminering</a:t>
            </a:r>
          </a:p>
          <a:p>
            <a:r>
              <a:rPr lang="nb-NO" dirty="0"/>
              <a:t>Demokratisk underskudd</a:t>
            </a:r>
          </a:p>
        </p:txBody>
      </p:sp>
      <p:sp>
        <p:nvSpPr>
          <p:cNvPr id="4" name="Plassholder for dato 3">
            <a:extLst>
              <a:ext uri="{FF2B5EF4-FFF2-40B4-BE49-F238E27FC236}">
                <a16:creationId xmlns:a16="http://schemas.microsoft.com/office/drawing/2014/main" id="{0C6698C4-7647-4E56-90CE-E3642FB8E73C}"/>
              </a:ext>
            </a:extLst>
          </p:cNvPr>
          <p:cNvSpPr>
            <a:spLocks noGrp="1"/>
          </p:cNvSpPr>
          <p:nvPr>
            <p:ph type="dt" sz="half" idx="10"/>
          </p:nvPr>
        </p:nvSpPr>
        <p:spPr/>
        <p:txBody>
          <a:bodyPr/>
          <a:lstStyle/>
          <a:p>
            <a:pPr>
              <a:defRPr/>
            </a:pPr>
            <a:r>
              <a:rPr lang="nb-NO" dirty="0"/>
              <a:t> </a:t>
            </a:r>
          </a:p>
          <a:p>
            <a:pPr>
              <a:defRPr/>
            </a:pPr>
            <a:endParaRPr lang="nb-NO" dirty="0"/>
          </a:p>
        </p:txBody>
      </p:sp>
      <p:sp>
        <p:nvSpPr>
          <p:cNvPr id="5" name="Plassholder for bunntekst 4">
            <a:extLst>
              <a:ext uri="{FF2B5EF4-FFF2-40B4-BE49-F238E27FC236}">
                <a16:creationId xmlns:a16="http://schemas.microsoft.com/office/drawing/2014/main" id="{9C368BED-FEDF-42AC-9AD9-060D73E1C183}"/>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263492C2-7E1D-40EC-A62F-0785C5B6E7AD}"/>
              </a:ext>
            </a:extLst>
          </p:cNvPr>
          <p:cNvSpPr>
            <a:spLocks noGrp="1"/>
          </p:cNvSpPr>
          <p:nvPr>
            <p:ph type="sldNum" sz="quarter" idx="12"/>
          </p:nvPr>
        </p:nvSpPr>
        <p:spPr/>
        <p:txBody>
          <a:bodyPr/>
          <a:lstStyle/>
          <a:p>
            <a:pPr>
              <a:defRPr/>
            </a:pPr>
            <a:fld id="{A3B23605-069D-46C2-9004-89B1558930DA}" type="slidenum">
              <a:rPr lang="nb-NO" smtClean="0"/>
              <a:pPr>
                <a:defRPr/>
              </a:pPr>
              <a:t>21</a:t>
            </a:fld>
            <a:endParaRPr lang="nb-NO"/>
          </a:p>
        </p:txBody>
      </p:sp>
    </p:spTree>
    <p:extLst>
      <p:ext uri="{BB962C8B-B14F-4D97-AF65-F5344CB8AC3E}">
        <p14:creationId xmlns:p14="http://schemas.microsoft.com/office/powerpoint/2010/main" val="42520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F36F53-1A9B-4186-A918-EC1AC0EBB2F6}"/>
              </a:ext>
            </a:extLst>
          </p:cNvPr>
          <p:cNvSpPr>
            <a:spLocks noGrp="1"/>
          </p:cNvSpPr>
          <p:nvPr>
            <p:ph type="title"/>
          </p:nvPr>
        </p:nvSpPr>
        <p:spPr>
          <a:xfrm>
            <a:off x="1475655" y="269875"/>
            <a:ext cx="7222257" cy="1143000"/>
          </a:xfrm>
        </p:spPr>
        <p:txBody>
          <a:bodyPr/>
          <a:lstStyle/>
          <a:p>
            <a:pPr algn="ctr"/>
            <a:r>
              <a:rPr lang="nb-NO" dirty="0"/>
              <a:t>FSF sine mål:</a:t>
            </a:r>
          </a:p>
        </p:txBody>
      </p:sp>
      <p:sp>
        <p:nvSpPr>
          <p:cNvPr id="3" name="Plassholder for innhold 2">
            <a:extLst>
              <a:ext uri="{FF2B5EF4-FFF2-40B4-BE49-F238E27FC236}">
                <a16:creationId xmlns:a16="http://schemas.microsoft.com/office/drawing/2014/main" id="{1759F845-622B-4041-93F7-91490F4A9808}"/>
              </a:ext>
            </a:extLst>
          </p:cNvPr>
          <p:cNvSpPr>
            <a:spLocks noGrp="1"/>
          </p:cNvSpPr>
          <p:nvPr>
            <p:ph idx="1"/>
          </p:nvPr>
        </p:nvSpPr>
        <p:spPr/>
        <p:txBody>
          <a:bodyPr/>
          <a:lstStyle/>
          <a:p>
            <a:r>
              <a:rPr lang="nb-NO" dirty="0"/>
              <a:t>Bevare verdien i pensjoner, opparbeidet gjennom arbeid</a:t>
            </a:r>
          </a:p>
          <a:p>
            <a:r>
              <a:rPr lang="nb-NO" dirty="0"/>
              <a:t>Helse- og omsorgstilbud for eldregenerasjonen som gir verdighet livet ut</a:t>
            </a:r>
          </a:p>
          <a:p>
            <a:r>
              <a:rPr lang="nb-NO" dirty="0"/>
              <a:t>Kulturelle, sosiale og velferdsmessige aktiviteter som engasjerer og bidrar til at pensjonistene har en meningsfylt livsfase</a:t>
            </a:r>
          </a:p>
        </p:txBody>
      </p:sp>
      <p:sp>
        <p:nvSpPr>
          <p:cNvPr id="4" name="Plassholder for dato 3">
            <a:extLst>
              <a:ext uri="{FF2B5EF4-FFF2-40B4-BE49-F238E27FC236}">
                <a16:creationId xmlns:a16="http://schemas.microsoft.com/office/drawing/2014/main" id="{10ACCF8B-E165-4D28-9030-1D3FA67B03CE}"/>
              </a:ext>
            </a:extLst>
          </p:cNvPr>
          <p:cNvSpPr>
            <a:spLocks noGrp="1"/>
          </p:cNvSpPr>
          <p:nvPr>
            <p:ph type="dt" sz="half" idx="10"/>
          </p:nvPr>
        </p:nvSpPr>
        <p:spPr/>
        <p:txBody>
          <a:bodyPr/>
          <a:lstStyle/>
          <a:p>
            <a:pPr>
              <a:defRPr/>
            </a:pPr>
            <a:r>
              <a:rPr lang="nb-NO" dirty="0"/>
              <a:t> </a:t>
            </a:r>
          </a:p>
          <a:p>
            <a:pPr>
              <a:defRPr/>
            </a:pPr>
            <a:endParaRPr lang="nb-NO" dirty="0"/>
          </a:p>
        </p:txBody>
      </p:sp>
      <p:sp>
        <p:nvSpPr>
          <p:cNvPr id="5" name="Plassholder for bunntekst 4">
            <a:extLst>
              <a:ext uri="{FF2B5EF4-FFF2-40B4-BE49-F238E27FC236}">
                <a16:creationId xmlns:a16="http://schemas.microsoft.com/office/drawing/2014/main" id="{1A4E6211-673C-42BD-A8D9-DC3D52B7E3BF}"/>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87F1C222-A141-429F-9251-9D151D0B1B29}"/>
              </a:ext>
            </a:extLst>
          </p:cNvPr>
          <p:cNvSpPr>
            <a:spLocks noGrp="1"/>
          </p:cNvSpPr>
          <p:nvPr>
            <p:ph type="sldNum" sz="quarter" idx="12"/>
          </p:nvPr>
        </p:nvSpPr>
        <p:spPr/>
        <p:txBody>
          <a:bodyPr/>
          <a:lstStyle/>
          <a:p>
            <a:pPr>
              <a:defRPr/>
            </a:pPr>
            <a:fld id="{A3B23605-069D-46C2-9004-89B1558930DA}" type="slidenum">
              <a:rPr lang="nb-NO" smtClean="0"/>
              <a:pPr>
                <a:defRPr/>
              </a:pPr>
              <a:t>22</a:t>
            </a:fld>
            <a:endParaRPr lang="nb-NO"/>
          </a:p>
        </p:txBody>
      </p:sp>
    </p:spTree>
    <p:extLst>
      <p:ext uri="{BB962C8B-B14F-4D97-AF65-F5344CB8AC3E}">
        <p14:creationId xmlns:p14="http://schemas.microsoft.com/office/powerpoint/2010/main" val="4708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5D18F6-DE58-4617-BD07-475BB669EBA3}"/>
              </a:ext>
            </a:extLst>
          </p:cNvPr>
          <p:cNvSpPr>
            <a:spLocks noGrp="1"/>
          </p:cNvSpPr>
          <p:nvPr>
            <p:ph type="title"/>
          </p:nvPr>
        </p:nvSpPr>
        <p:spPr>
          <a:xfrm>
            <a:off x="1403648" y="342107"/>
            <a:ext cx="8229600" cy="1143000"/>
          </a:xfrm>
        </p:spPr>
        <p:txBody>
          <a:bodyPr/>
          <a:lstStyle/>
          <a:p>
            <a:pPr algn="ctr"/>
            <a:r>
              <a:rPr lang="nb-NO"/>
              <a:t>Statsbudsjettet – </a:t>
            </a:r>
            <a:r>
              <a:rPr lang="nb-NO" dirty="0"/>
              <a:t>krav FSF</a:t>
            </a:r>
          </a:p>
        </p:txBody>
      </p:sp>
      <p:sp>
        <p:nvSpPr>
          <p:cNvPr id="3" name="Plassholder for innhold 2">
            <a:extLst>
              <a:ext uri="{FF2B5EF4-FFF2-40B4-BE49-F238E27FC236}">
                <a16:creationId xmlns:a16="http://schemas.microsoft.com/office/drawing/2014/main" id="{4BD820CE-AA73-4C0A-88D6-8FDE7858263B}"/>
              </a:ext>
            </a:extLst>
          </p:cNvPr>
          <p:cNvSpPr>
            <a:spLocks noGrp="1"/>
          </p:cNvSpPr>
          <p:nvPr>
            <p:ph idx="1"/>
          </p:nvPr>
        </p:nvSpPr>
        <p:spPr/>
        <p:txBody>
          <a:bodyPr/>
          <a:lstStyle/>
          <a:p>
            <a:pPr>
              <a:buFont typeface="+mj-lt"/>
              <a:buAutoNum type="arabicPeriod"/>
            </a:pPr>
            <a:r>
              <a:rPr lang="nb-NO" sz="2000" b="1" dirty="0"/>
              <a:t>FSF krever at underregulering av alderspensjoner fjernes (Landsmøtevedtak)</a:t>
            </a:r>
          </a:p>
          <a:p>
            <a:pPr>
              <a:buFont typeface="+mj-lt"/>
              <a:buAutoNum type="arabicPeriod"/>
            </a:pPr>
            <a:r>
              <a:rPr lang="nb-NO" sz="2000" b="1" dirty="0">
                <a:solidFill>
                  <a:srgbClr val="FF0000"/>
                </a:solidFill>
              </a:rPr>
              <a:t>FSF krever at de årlige trygdeoppgjørene fortsatt gjennomføres </a:t>
            </a:r>
            <a:r>
              <a:rPr lang="nb-NO" sz="2000" b="1" dirty="0" err="1">
                <a:solidFill>
                  <a:srgbClr val="FF0000"/>
                </a:solidFill>
              </a:rPr>
              <a:t>ihht</a:t>
            </a:r>
            <a:r>
              <a:rPr lang="nb-NO" sz="2000" b="1" dirty="0">
                <a:solidFill>
                  <a:srgbClr val="FF0000"/>
                </a:solidFill>
              </a:rPr>
              <a:t> lov og forskrift (drøftinger) og ikke gjennom forhandlinger. (vedtatt)</a:t>
            </a:r>
          </a:p>
          <a:p>
            <a:pPr>
              <a:buFont typeface="+mj-lt"/>
              <a:buAutoNum type="arabicPeriod"/>
            </a:pPr>
            <a:r>
              <a:rPr lang="nb-NO" sz="2000" b="1" dirty="0">
                <a:solidFill>
                  <a:srgbClr val="FF0000"/>
                </a:solidFill>
              </a:rPr>
              <a:t>FSF krever at det etableres et seniorforum hvor pensjonistenes organisasjoner innkalles minimum fire ganger per år for å møte aktuelle departementer. (vedtatt)</a:t>
            </a:r>
          </a:p>
          <a:p>
            <a:pPr>
              <a:buFont typeface="+mj-lt"/>
              <a:buAutoNum type="arabicPeriod"/>
            </a:pPr>
            <a:r>
              <a:rPr lang="nb-NO" sz="2000" b="1" dirty="0"/>
              <a:t>FSF krever lik rett til sykepenger for alle yrkesaktive over 67 år.</a:t>
            </a:r>
          </a:p>
          <a:p>
            <a:pPr>
              <a:buFont typeface="+mj-lt"/>
              <a:buAutoNum type="arabicPeriod"/>
            </a:pPr>
            <a:r>
              <a:rPr lang="nb-NO" sz="2000" b="1" dirty="0"/>
              <a:t>FSF krever redusert arbeidsgiveravgift for arbeidstakere over 62 år.</a:t>
            </a:r>
          </a:p>
          <a:p>
            <a:pPr>
              <a:buFont typeface="+mj-lt"/>
              <a:buAutoNum type="arabicPeriod"/>
            </a:pPr>
            <a:r>
              <a:rPr lang="nb-NO" sz="2000" b="1" dirty="0"/>
              <a:t>FSF krever at det avsettes vesentlig økte bevilgninger til bygging av omsorgsboliger og en kompetanseheving av helsepersonalet slik at det kan tas et løft i hjemmetjenestene i den enkelte kommune.</a:t>
            </a:r>
          </a:p>
          <a:p>
            <a:pPr>
              <a:buFont typeface="+mj-lt"/>
              <a:buAutoNum type="arabicPeriod"/>
            </a:pPr>
            <a:endParaRPr lang="nb-NO" sz="1400" dirty="0"/>
          </a:p>
          <a:p>
            <a:pPr marL="0" indent="0">
              <a:buNone/>
            </a:pPr>
            <a:br>
              <a:rPr lang="nb-NO" dirty="0"/>
            </a:br>
            <a:endParaRPr lang="nb-NO" dirty="0"/>
          </a:p>
        </p:txBody>
      </p:sp>
      <p:sp>
        <p:nvSpPr>
          <p:cNvPr id="4" name="Plassholder for dato 3">
            <a:extLst>
              <a:ext uri="{FF2B5EF4-FFF2-40B4-BE49-F238E27FC236}">
                <a16:creationId xmlns:a16="http://schemas.microsoft.com/office/drawing/2014/main" id="{53605AD8-F3F1-4227-8C85-8179AFA242AF}"/>
              </a:ext>
            </a:extLst>
          </p:cNvPr>
          <p:cNvSpPr>
            <a:spLocks noGrp="1"/>
          </p:cNvSpPr>
          <p:nvPr>
            <p:ph type="dt" sz="half" idx="10"/>
          </p:nvPr>
        </p:nvSpPr>
        <p:spPr/>
        <p:txBody>
          <a:bodyPr/>
          <a:lstStyle/>
          <a:p>
            <a:pPr>
              <a:defRPr/>
            </a:pPr>
            <a:endParaRPr lang="nb-NO" dirty="0"/>
          </a:p>
        </p:txBody>
      </p:sp>
      <p:sp>
        <p:nvSpPr>
          <p:cNvPr id="5" name="Plassholder for bunntekst 4">
            <a:extLst>
              <a:ext uri="{FF2B5EF4-FFF2-40B4-BE49-F238E27FC236}">
                <a16:creationId xmlns:a16="http://schemas.microsoft.com/office/drawing/2014/main" id="{9D731B7C-13BD-4366-83B2-50C106B4BD77}"/>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F09CEF4B-6814-4E9B-BD0B-0EB878192040}"/>
              </a:ext>
            </a:extLst>
          </p:cNvPr>
          <p:cNvSpPr>
            <a:spLocks noGrp="1"/>
          </p:cNvSpPr>
          <p:nvPr>
            <p:ph type="sldNum" sz="quarter" idx="12"/>
          </p:nvPr>
        </p:nvSpPr>
        <p:spPr/>
        <p:txBody>
          <a:bodyPr/>
          <a:lstStyle/>
          <a:p>
            <a:pPr>
              <a:defRPr/>
            </a:pPr>
            <a:fld id="{A3B23605-069D-46C2-9004-89B1558930DA}" type="slidenum">
              <a:rPr lang="nb-NO" smtClean="0"/>
              <a:pPr>
                <a:defRPr/>
              </a:pPr>
              <a:t>23</a:t>
            </a:fld>
            <a:endParaRPr lang="nb-NO"/>
          </a:p>
        </p:txBody>
      </p:sp>
    </p:spTree>
    <p:extLst>
      <p:ext uri="{BB962C8B-B14F-4D97-AF65-F5344CB8AC3E}">
        <p14:creationId xmlns:p14="http://schemas.microsoft.com/office/powerpoint/2010/main" val="105376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1B0310-785C-4B66-89AA-973F22ABC859}"/>
              </a:ext>
            </a:extLst>
          </p:cNvPr>
          <p:cNvSpPr>
            <a:spLocks noGrp="1"/>
          </p:cNvSpPr>
          <p:nvPr>
            <p:ph type="title"/>
          </p:nvPr>
        </p:nvSpPr>
        <p:spPr>
          <a:xfrm>
            <a:off x="1475655" y="269875"/>
            <a:ext cx="7222257" cy="1143000"/>
          </a:xfrm>
        </p:spPr>
        <p:txBody>
          <a:bodyPr/>
          <a:lstStyle/>
          <a:p>
            <a:pPr algn="ctr"/>
            <a:r>
              <a:rPr lang="nb-NO" dirty="0"/>
              <a:t>Statsbudsjettet - fortsettelse</a:t>
            </a:r>
          </a:p>
        </p:txBody>
      </p:sp>
      <p:sp>
        <p:nvSpPr>
          <p:cNvPr id="3" name="Plassholder for innhold 2">
            <a:extLst>
              <a:ext uri="{FF2B5EF4-FFF2-40B4-BE49-F238E27FC236}">
                <a16:creationId xmlns:a16="http://schemas.microsoft.com/office/drawing/2014/main" id="{348A1104-FE55-4BFF-A344-83D746F8F64F}"/>
              </a:ext>
            </a:extLst>
          </p:cNvPr>
          <p:cNvSpPr>
            <a:spLocks noGrp="1"/>
          </p:cNvSpPr>
          <p:nvPr>
            <p:ph idx="1"/>
          </p:nvPr>
        </p:nvSpPr>
        <p:spPr/>
        <p:txBody>
          <a:bodyPr/>
          <a:lstStyle/>
          <a:p>
            <a:pPr marL="0" indent="0">
              <a:buNone/>
            </a:pPr>
            <a:r>
              <a:rPr lang="nb-NO" sz="2400" b="1" dirty="0"/>
              <a:t>7. FSF krever at det bevilges penger til bygging av egne sykehjem/avdelinger for demente.</a:t>
            </a:r>
          </a:p>
          <a:p>
            <a:pPr marL="0" indent="0">
              <a:buNone/>
            </a:pPr>
            <a:r>
              <a:rPr lang="nb-NO" sz="2400" b="1" dirty="0"/>
              <a:t>8. FSF krever at det etableres et eget egenandelssystem for oral helse/tannhelse for eldre over 67 år.</a:t>
            </a:r>
          </a:p>
          <a:p>
            <a:pPr marL="0" indent="0">
              <a:buNone/>
            </a:pPr>
            <a:r>
              <a:rPr lang="nb-NO" sz="2400" b="1" dirty="0"/>
              <a:t>9. Mammografiprogrammet må også gjelde etter fylte 70 år.</a:t>
            </a:r>
          </a:p>
          <a:p>
            <a:pPr marL="0" indent="0">
              <a:buNone/>
            </a:pPr>
            <a:r>
              <a:rPr lang="nb-NO" sz="2400" b="1" dirty="0"/>
              <a:t>10. FSF krever at Regjeringen fokusere på og legger til rette for at kommunene får øremerkede midler til digitalisering når det gjelder ivaretakelse og oppfølging av personer med demens (digitalt utenforskap)</a:t>
            </a:r>
          </a:p>
        </p:txBody>
      </p:sp>
      <p:sp>
        <p:nvSpPr>
          <p:cNvPr id="4" name="Plassholder for dato 3">
            <a:extLst>
              <a:ext uri="{FF2B5EF4-FFF2-40B4-BE49-F238E27FC236}">
                <a16:creationId xmlns:a16="http://schemas.microsoft.com/office/drawing/2014/main" id="{2976E208-1C13-4C5B-83BC-FCB7FD063AD3}"/>
              </a:ext>
            </a:extLst>
          </p:cNvPr>
          <p:cNvSpPr>
            <a:spLocks noGrp="1"/>
          </p:cNvSpPr>
          <p:nvPr>
            <p:ph type="dt" sz="half" idx="10"/>
          </p:nvPr>
        </p:nvSpPr>
        <p:spPr>
          <a:xfrm>
            <a:off x="457200" y="6356350"/>
            <a:ext cx="2133600" cy="365125"/>
          </a:xfrm>
        </p:spPr>
        <p:txBody>
          <a:bodyPr/>
          <a:lstStyle/>
          <a:p>
            <a:pPr>
              <a:defRPr/>
            </a:pPr>
            <a:endParaRPr lang="nb-NO" dirty="0"/>
          </a:p>
        </p:txBody>
      </p:sp>
      <p:sp>
        <p:nvSpPr>
          <p:cNvPr id="5" name="Plassholder for bunntekst 4">
            <a:extLst>
              <a:ext uri="{FF2B5EF4-FFF2-40B4-BE49-F238E27FC236}">
                <a16:creationId xmlns:a16="http://schemas.microsoft.com/office/drawing/2014/main" id="{7F66583C-3176-4472-8368-F472667574F9}"/>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95B90763-F5D5-49CB-AF58-EB11C8B8191D}"/>
              </a:ext>
            </a:extLst>
          </p:cNvPr>
          <p:cNvSpPr>
            <a:spLocks noGrp="1"/>
          </p:cNvSpPr>
          <p:nvPr>
            <p:ph type="sldNum" sz="quarter" idx="12"/>
          </p:nvPr>
        </p:nvSpPr>
        <p:spPr/>
        <p:txBody>
          <a:bodyPr/>
          <a:lstStyle/>
          <a:p>
            <a:pPr>
              <a:defRPr/>
            </a:pPr>
            <a:fld id="{A3B23605-069D-46C2-9004-89B1558930DA}" type="slidenum">
              <a:rPr lang="nb-NO" smtClean="0"/>
              <a:pPr>
                <a:defRPr/>
              </a:pPr>
              <a:t>24</a:t>
            </a:fld>
            <a:endParaRPr lang="nb-NO"/>
          </a:p>
        </p:txBody>
      </p:sp>
    </p:spTree>
    <p:extLst>
      <p:ext uri="{BB962C8B-B14F-4D97-AF65-F5344CB8AC3E}">
        <p14:creationId xmlns:p14="http://schemas.microsoft.com/office/powerpoint/2010/main" val="29105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38BFA-D8DD-4759-BF5B-4177BBCC17A7}"/>
              </a:ext>
            </a:extLst>
          </p:cNvPr>
          <p:cNvSpPr>
            <a:spLocks noGrp="1"/>
          </p:cNvSpPr>
          <p:nvPr>
            <p:ph type="ctrTitle"/>
          </p:nvPr>
        </p:nvSpPr>
        <p:spPr>
          <a:xfrm>
            <a:off x="1721296" y="810157"/>
            <a:ext cx="6595533" cy="1106675"/>
          </a:xfrm>
        </p:spPr>
        <p:txBody>
          <a:bodyPr>
            <a:noAutofit/>
          </a:bodyPr>
          <a:lstStyle/>
          <a:p>
            <a:pPr algn="ctr"/>
            <a:br>
              <a:rPr lang="nb-NO" sz="3300" dirty="0"/>
            </a:br>
            <a:r>
              <a:rPr lang="nb-NO" b="1" dirty="0"/>
              <a:t>Medlemsutvikling  </a:t>
            </a:r>
            <a:endParaRPr lang="nb-NO" dirty="0"/>
          </a:p>
        </p:txBody>
      </p:sp>
      <p:sp>
        <p:nvSpPr>
          <p:cNvPr id="3" name="Undertittel 2">
            <a:extLst>
              <a:ext uri="{FF2B5EF4-FFF2-40B4-BE49-F238E27FC236}">
                <a16:creationId xmlns:a16="http://schemas.microsoft.com/office/drawing/2014/main" id="{93ECEF98-8FFC-4766-B3BD-D92F5C786CD7}"/>
              </a:ext>
            </a:extLst>
          </p:cNvPr>
          <p:cNvSpPr>
            <a:spLocks noGrp="1"/>
          </p:cNvSpPr>
          <p:nvPr>
            <p:ph type="subTitle" idx="1"/>
          </p:nvPr>
        </p:nvSpPr>
        <p:spPr>
          <a:xfrm>
            <a:off x="1143000" y="5051288"/>
            <a:ext cx="6858000" cy="996555"/>
          </a:xfrm>
        </p:spPr>
        <p:txBody>
          <a:bodyPr>
            <a:normAutofit/>
          </a:bodyPr>
          <a:lstStyle/>
          <a:p>
            <a:endParaRPr lang="nb-NO" dirty="0"/>
          </a:p>
        </p:txBody>
      </p:sp>
      <p:pic>
        <p:nvPicPr>
          <p:cNvPr id="6" name="Bilde 2" descr="Et bilde som inneholder bygning, utendørs, murstein&#10;&#10;Beskrivelse som er generert med svært høy visshet">
            <a:extLst>
              <a:ext uri="{FF2B5EF4-FFF2-40B4-BE49-F238E27FC236}">
                <a16:creationId xmlns:a16="http://schemas.microsoft.com/office/drawing/2014/main" id="{53FED989-EB71-4637-BB6F-1BC97C1DC8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601" y="2296597"/>
            <a:ext cx="3130961" cy="241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2">
            <a:extLst>
              <a:ext uri="{FF2B5EF4-FFF2-40B4-BE49-F238E27FC236}">
                <a16:creationId xmlns:a16="http://schemas.microsoft.com/office/drawing/2014/main" id="{E77311EF-CF38-47EF-A07B-6CEA6EC955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705" y="2296597"/>
            <a:ext cx="3167956" cy="237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81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93D8BB-3E90-4AC9-A864-94D282363159}"/>
              </a:ext>
            </a:extLst>
          </p:cNvPr>
          <p:cNvSpPr>
            <a:spLocks noGrp="1"/>
          </p:cNvSpPr>
          <p:nvPr>
            <p:ph type="title"/>
          </p:nvPr>
        </p:nvSpPr>
        <p:spPr>
          <a:xfrm>
            <a:off x="1531257" y="342107"/>
            <a:ext cx="7155543" cy="1143000"/>
          </a:xfrm>
        </p:spPr>
        <p:txBody>
          <a:bodyPr/>
          <a:lstStyle/>
          <a:p>
            <a:pPr algn="ctr"/>
            <a:r>
              <a:rPr lang="nb-NO" dirty="0"/>
              <a:t>Medlemsutvikling 2019 - 2022</a:t>
            </a:r>
          </a:p>
        </p:txBody>
      </p:sp>
      <p:sp>
        <p:nvSpPr>
          <p:cNvPr id="3" name="Plassholder for innhold 2">
            <a:extLst>
              <a:ext uri="{FF2B5EF4-FFF2-40B4-BE49-F238E27FC236}">
                <a16:creationId xmlns:a16="http://schemas.microsoft.com/office/drawing/2014/main" id="{FA347A5F-55CA-4C81-BB07-7EE73DC83521}"/>
              </a:ext>
            </a:extLst>
          </p:cNvPr>
          <p:cNvSpPr>
            <a:spLocks noGrp="1"/>
          </p:cNvSpPr>
          <p:nvPr>
            <p:ph idx="1"/>
          </p:nvPr>
        </p:nvSpPr>
        <p:spPr/>
        <p:txBody>
          <a:bodyPr/>
          <a:lstStyle/>
          <a:p>
            <a:pPr marL="0" indent="0">
              <a:buNone/>
            </a:pPr>
            <a:r>
              <a:rPr lang="nn-NO" b="1" dirty="0"/>
              <a:t>Medlemsutvikling 1. jan 2019 – 5. </a:t>
            </a:r>
            <a:r>
              <a:rPr lang="nn-NO" b="1" dirty="0" err="1"/>
              <a:t>sep</a:t>
            </a:r>
            <a:r>
              <a:rPr lang="nn-NO" b="1" dirty="0"/>
              <a:t> 2022 </a:t>
            </a:r>
          </a:p>
          <a:p>
            <a:pPr marL="0" indent="0">
              <a:buNone/>
            </a:pPr>
            <a:endParaRPr lang="nn-NO" b="1" dirty="0"/>
          </a:p>
          <a:p>
            <a:pPr marL="0" indent="0">
              <a:buNone/>
            </a:pPr>
            <a:r>
              <a:rPr lang="nb-NO" u="sng" dirty="0"/>
              <a:t>År	   Start   Slutt   Nye   Sluttede  Endring</a:t>
            </a:r>
            <a:r>
              <a:rPr lang="nb-NO" dirty="0"/>
              <a:t>	</a:t>
            </a:r>
          </a:p>
          <a:p>
            <a:pPr marL="0" indent="0">
              <a:buNone/>
            </a:pPr>
            <a:r>
              <a:rPr lang="nb-NO" dirty="0"/>
              <a:t>2019	   6058   5872  375   561	</a:t>
            </a:r>
            <a:r>
              <a:rPr lang="nb-NO" dirty="0">
                <a:solidFill>
                  <a:srgbClr val="FF0000"/>
                </a:solidFill>
              </a:rPr>
              <a:t>    -186</a:t>
            </a:r>
            <a:r>
              <a:rPr lang="nb-NO" dirty="0"/>
              <a:t>	</a:t>
            </a:r>
          </a:p>
          <a:p>
            <a:pPr marL="0" indent="0">
              <a:buNone/>
            </a:pPr>
            <a:r>
              <a:rPr lang="nb-NO" dirty="0"/>
              <a:t>2020	   5872   5445  224   651	    </a:t>
            </a:r>
            <a:r>
              <a:rPr lang="nb-NO" dirty="0">
                <a:solidFill>
                  <a:srgbClr val="FF0000"/>
                </a:solidFill>
              </a:rPr>
              <a:t>-427</a:t>
            </a:r>
            <a:r>
              <a:rPr lang="nb-NO" dirty="0"/>
              <a:t>	</a:t>
            </a:r>
          </a:p>
          <a:p>
            <a:pPr marL="0" indent="0">
              <a:buNone/>
            </a:pPr>
            <a:r>
              <a:rPr lang="nb-NO" dirty="0"/>
              <a:t>2021	   5445   5100  209   554	    </a:t>
            </a:r>
            <a:r>
              <a:rPr lang="nb-NO" dirty="0">
                <a:solidFill>
                  <a:srgbClr val="FF0000"/>
                </a:solidFill>
              </a:rPr>
              <a:t>-345</a:t>
            </a:r>
          </a:p>
          <a:p>
            <a:pPr marL="0" indent="0">
              <a:buNone/>
            </a:pPr>
            <a:r>
              <a:rPr lang="nb-NO" dirty="0"/>
              <a:t>2022	   5100   5074  254   282	    </a:t>
            </a:r>
            <a:r>
              <a:rPr lang="nb-NO" dirty="0">
                <a:solidFill>
                  <a:srgbClr val="FF0000"/>
                </a:solidFill>
              </a:rPr>
              <a:t>-  28</a:t>
            </a:r>
            <a:r>
              <a:rPr lang="nb-NO" dirty="0"/>
              <a:t>	</a:t>
            </a:r>
          </a:p>
          <a:p>
            <a:endParaRPr lang="nb-NO" dirty="0"/>
          </a:p>
          <a:p>
            <a:pPr marL="0" indent="0">
              <a:buNone/>
            </a:pPr>
            <a:endParaRPr lang="nb-NO" dirty="0"/>
          </a:p>
        </p:txBody>
      </p:sp>
      <p:sp>
        <p:nvSpPr>
          <p:cNvPr id="4" name="Plassholder for dato 3">
            <a:extLst>
              <a:ext uri="{FF2B5EF4-FFF2-40B4-BE49-F238E27FC236}">
                <a16:creationId xmlns:a16="http://schemas.microsoft.com/office/drawing/2014/main" id="{5A6A8E45-1736-4139-B3F8-364B7A55BBFE}"/>
              </a:ext>
            </a:extLst>
          </p:cNvPr>
          <p:cNvSpPr>
            <a:spLocks noGrp="1"/>
          </p:cNvSpPr>
          <p:nvPr>
            <p:ph type="dt" sz="half" idx="10"/>
          </p:nvPr>
        </p:nvSpPr>
        <p:spPr>
          <a:xfrm>
            <a:off x="755576" y="6356350"/>
            <a:ext cx="1835224" cy="365125"/>
          </a:xfrm>
        </p:spPr>
        <p:txBody>
          <a:bodyPr/>
          <a:lstStyle/>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defRPr/>
            </a:pPr>
            <a:endParaRPr lang="nb-NO" dirty="0"/>
          </a:p>
        </p:txBody>
      </p:sp>
      <p:sp>
        <p:nvSpPr>
          <p:cNvPr id="5" name="Plassholder for bunntekst 4">
            <a:extLst>
              <a:ext uri="{FF2B5EF4-FFF2-40B4-BE49-F238E27FC236}">
                <a16:creationId xmlns:a16="http://schemas.microsoft.com/office/drawing/2014/main" id="{122A85B2-C8C7-4C52-94DB-AE2989480EB5}"/>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39C98C6C-A187-4F49-8F05-AACFAD93CB29}"/>
              </a:ext>
            </a:extLst>
          </p:cNvPr>
          <p:cNvSpPr>
            <a:spLocks noGrp="1"/>
          </p:cNvSpPr>
          <p:nvPr>
            <p:ph type="sldNum" sz="quarter" idx="12"/>
          </p:nvPr>
        </p:nvSpPr>
        <p:spPr/>
        <p:txBody>
          <a:bodyPr/>
          <a:lstStyle/>
          <a:p>
            <a:pPr>
              <a:defRPr/>
            </a:pPr>
            <a:fld id="{A3B23605-069D-46C2-9004-89B1558930DA}" type="slidenum">
              <a:rPr lang="nb-NO" smtClean="0"/>
              <a:pPr>
                <a:defRPr/>
              </a:pPr>
              <a:t>26</a:t>
            </a:fld>
            <a:endParaRPr lang="nb-NO"/>
          </a:p>
        </p:txBody>
      </p:sp>
    </p:spTree>
    <p:extLst>
      <p:ext uri="{BB962C8B-B14F-4D97-AF65-F5344CB8AC3E}">
        <p14:creationId xmlns:p14="http://schemas.microsoft.com/office/powerpoint/2010/main" val="73630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AFBA97C-5A79-4C3E-BE89-1C38D90DD619}"/>
              </a:ext>
            </a:extLst>
          </p:cNvPr>
          <p:cNvSpPr>
            <a:spLocks noGrp="1"/>
          </p:cNvSpPr>
          <p:nvPr>
            <p:ph type="title"/>
          </p:nvPr>
        </p:nvSpPr>
        <p:spPr>
          <a:xfrm>
            <a:off x="1337622" y="273050"/>
            <a:ext cx="3594418" cy="1162050"/>
          </a:xfrm>
        </p:spPr>
        <p:txBody>
          <a:bodyPr/>
          <a:lstStyle/>
          <a:p>
            <a:r>
              <a:rPr lang="en-US" dirty="0"/>
              <a:t>FSF </a:t>
            </a:r>
          </a:p>
        </p:txBody>
      </p:sp>
      <p:sp>
        <p:nvSpPr>
          <p:cNvPr id="14" name="Text Placeholder 3">
            <a:extLst>
              <a:ext uri="{FF2B5EF4-FFF2-40B4-BE49-F238E27FC236}">
                <a16:creationId xmlns:a16="http://schemas.microsoft.com/office/drawing/2014/main" id="{0550659B-4D5A-4910-8424-480A746B9CFD}"/>
              </a:ext>
            </a:extLst>
          </p:cNvPr>
          <p:cNvSpPr>
            <a:spLocks noGrp="1"/>
          </p:cNvSpPr>
          <p:nvPr>
            <p:ph type="body" sz="half" idx="2"/>
          </p:nvPr>
        </p:nvSpPr>
        <p:spPr>
          <a:xfrm>
            <a:off x="611560" y="1464072"/>
            <a:ext cx="3594418" cy="4691063"/>
          </a:xfrm>
        </p:spPr>
        <p:txBody>
          <a:bodyPr/>
          <a:lstStyle/>
          <a:p>
            <a:r>
              <a:rPr lang="en-US" sz="2400" dirty="0" err="1"/>
              <a:t>Antall</a:t>
            </a:r>
            <a:r>
              <a:rPr lang="en-US" sz="2400" dirty="0"/>
              <a:t> </a:t>
            </a:r>
            <a:r>
              <a:rPr lang="en-US" sz="2400" dirty="0" err="1"/>
              <a:t>medlemmer</a:t>
            </a:r>
            <a:r>
              <a:rPr lang="en-US" sz="2400" dirty="0"/>
              <a:t> – 5074</a:t>
            </a:r>
          </a:p>
          <a:p>
            <a:r>
              <a:rPr lang="en-US" sz="2400" dirty="0" err="1"/>
              <a:t>Gjennomsnittsalder</a:t>
            </a:r>
            <a:r>
              <a:rPr lang="en-US" sz="2400" dirty="0"/>
              <a:t> – 76 </a:t>
            </a:r>
            <a:r>
              <a:rPr lang="en-US" sz="2400" dirty="0" err="1"/>
              <a:t>år</a:t>
            </a:r>
            <a:endParaRPr lang="en-US" sz="2400" dirty="0"/>
          </a:p>
          <a:p>
            <a:endParaRPr lang="en-US" sz="2400" dirty="0"/>
          </a:p>
          <a:p>
            <a:r>
              <a:rPr lang="en-US" sz="2400" u="sng" dirty="0" err="1"/>
              <a:t>Fordeling</a:t>
            </a:r>
            <a:endParaRPr lang="en-US" sz="2400" u="sng" dirty="0"/>
          </a:p>
          <a:p>
            <a:pPr marL="285750" indent="-285750">
              <a:buFont typeface="Arial" panose="020B0604020202020204" pitchFamily="34" charset="0"/>
              <a:buChar char="•"/>
            </a:pPr>
            <a:r>
              <a:rPr lang="en-US" sz="2400" dirty="0"/>
              <a:t>50 - 59 </a:t>
            </a:r>
            <a:r>
              <a:rPr lang="en-US" sz="2400" dirty="0" err="1"/>
              <a:t>år</a:t>
            </a:r>
            <a:r>
              <a:rPr lang="en-US" sz="2400" dirty="0"/>
              <a:t> – 		160</a:t>
            </a:r>
          </a:p>
          <a:p>
            <a:pPr marL="285750" indent="-285750">
              <a:buFont typeface="Arial" panose="020B0604020202020204" pitchFamily="34" charset="0"/>
              <a:buChar char="•"/>
            </a:pPr>
            <a:r>
              <a:rPr lang="en-US" sz="2400" dirty="0"/>
              <a:t>60 – 69 </a:t>
            </a:r>
            <a:r>
              <a:rPr lang="en-US" sz="2400" dirty="0" err="1"/>
              <a:t>år</a:t>
            </a:r>
            <a:r>
              <a:rPr lang="en-US" sz="2400" dirty="0"/>
              <a:t> – 		1024</a:t>
            </a:r>
          </a:p>
          <a:p>
            <a:pPr marL="285750" indent="-285750">
              <a:buFont typeface="Arial" panose="020B0604020202020204" pitchFamily="34" charset="0"/>
              <a:buChar char="•"/>
            </a:pPr>
            <a:r>
              <a:rPr lang="en-US" sz="2400" dirty="0"/>
              <a:t>70 – 79 </a:t>
            </a:r>
            <a:r>
              <a:rPr lang="en-US" sz="2400" dirty="0" err="1"/>
              <a:t>år</a:t>
            </a:r>
            <a:r>
              <a:rPr lang="en-US" sz="2400" dirty="0"/>
              <a:t> – 		1921</a:t>
            </a:r>
          </a:p>
          <a:p>
            <a:pPr marL="285750" indent="-285750">
              <a:buFont typeface="Arial" panose="020B0604020202020204" pitchFamily="34" charset="0"/>
              <a:buChar char="•"/>
            </a:pPr>
            <a:r>
              <a:rPr lang="en-US" sz="2400" dirty="0"/>
              <a:t>80 – 89 </a:t>
            </a:r>
            <a:r>
              <a:rPr lang="en-US" sz="2400" dirty="0" err="1"/>
              <a:t>år</a:t>
            </a:r>
            <a:r>
              <a:rPr lang="en-US" sz="2400" dirty="0"/>
              <a:t> –		1558</a:t>
            </a:r>
          </a:p>
          <a:p>
            <a:pPr marL="285750" indent="-285750">
              <a:buFont typeface="Arial" panose="020B0604020202020204" pitchFamily="34" charset="0"/>
              <a:buChar char="•"/>
            </a:pPr>
            <a:r>
              <a:rPr lang="en-US" sz="2400" dirty="0"/>
              <a:t>90 – 99 </a:t>
            </a:r>
            <a:r>
              <a:rPr lang="en-US" sz="2400" dirty="0" err="1"/>
              <a:t>år</a:t>
            </a:r>
            <a:r>
              <a:rPr lang="en-US" sz="2400" dirty="0"/>
              <a:t> – 		368</a:t>
            </a:r>
          </a:p>
          <a:p>
            <a:pPr marL="285750" indent="-285750">
              <a:buFont typeface="Arial" panose="020B0604020202020204" pitchFamily="34" charset="0"/>
              <a:buChar char="•"/>
            </a:pPr>
            <a:r>
              <a:rPr lang="en-US" sz="2400" dirty="0"/>
              <a:t>Mangler -                  23</a:t>
            </a:r>
          </a:p>
        </p:txBody>
      </p:sp>
      <p:sp>
        <p:nvSpPr>
          <p:cNvPr id="4" name="Plassholder for dato 3">
            <a:extLst>
              <a:ext uri="{FF2B5EF4-FFF2-40B4-BE49-F238E27FC236}">
                <a16:creationId xmlns:a16="http://schemas.microsoft.com/office/drawing/2014/main" id="{11C04EEA-509A-49B5-8542-B6CCE21CC78D}"/>
              </a:ext>
            </a:extLst>
          </p:cNvPr>
          <p:cNvSpPr>
            <a:spLocks noGrp="1"/>
          </p:cNvSpPr>
          <p:nvPr>
            <p:ph type="dt" sz="half" idx="10"/>
          </p:nvPr>
        </p:nvSpPr>
        <p:spPr>
          <a:xfrm>
            <a:off x="457200" y="6356350"/>
            <a:ext cx="2133600" cy="365125"/>
          </a:xfrm>
        </p:spPr>
        <p:txBody>
          <a:bodyPr anchor="ctr">
            <a:normAutofit/>
          </a:bodyPr>
          <a:lstStyle/>
          <a:p>
            <a:pPr>
              <a:spcAft>
                <a:spcPts val="600"/>
              </a:spcAf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spcAft>
                <a:spcPts val="600"/>
              </a:spcAft>
              <a:defRPr/>
            </a:pPr>
            <a:endParaRPr lang="nb-NO" dirty="0"/>
          </a:p>
        </p:txBody>
      </p:sp>
      <p:sp>
        <p:nvSpPr>
          <p:cNvPr id="5" name="Plassholder for bunntekst 4">
            <a:extLst>
              <a:ext uri="{FF2B5EF4-FFF2-40B4-BE49-F238E27FC236}">
                <a16:creationId xmlns:a16="http://schemas.microsoft.com/office/drawing/2014/main" id="{5897F4E3-C0F7-4256-9E6F-5A6E9EC9E0D3}"/>
              </a:ext>
            </a:extLst>
          </p:cNvPr>
          <p:cNvSpPr>
            <a:spLocks noGrp="1"/>
          </p:cNvSpPr>
          <p:nvPr>
            <p:ph type="ftr" sz="quarter" idx="11"/>
          </p:nvPr>
        </p:nvSpPr>
        <p:spPr>
          <a:xfrm>
            <a:off x="3124200" y="6356350"/>
            <a:ext cx="2895600" cy="365125"/>
          </a:xfrm>
        </p:spPr>
        <p:txBody>
          <a:bodyPr anchor="ctr">
            <a:normAutofit/>
          </a:bodyPr>
          <a:lstStyle/>
          <a:p>
            <a:pPr>
              <a:spcAft>
                <a:spcPts val="600"/>
              </a:spcAft>
              <a:defRPr/>
            </a:pPr>
            <a:r>
              <a:rPr lang="nb-NO" dirty="0"/>
              <a:t>FORSVARETS SENIORFORBUND STIFTET 15 FEBRUAR 1983</a:t>
            </a:r>
          </a:p>
        </p:txBody>
      </p:sp>
      <p:sp>
        <p:nvSpPr>
          <p:cNvPr id="6" name="Plassholder for lysbildenummer 5">
            <a:extLst>
              <a:ext uri="{FF2B5EF4-FFF2-40B4-BE49-F238E27FC236}">
                <a16:creationId xmlns:a16="http://schemas.microsoft.com/office/drawing/2014/main" id="{9AF3C6D2-A5B7-4E4C-AF1B-6E079783C087}"/>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3B23605-069D-46C2-9004-89B1558930DA}" type="slidenum">
              <a:rPr lang="nb-NO" smtClean="0"/>
              <a:pPr>
                <a:spcAft>
                  <a:spcPts val="600"/>
                </a:spcAft>
                <a:defRPr/>
              </a:pPr>
              <a:t>27</a:t>
            </a:fld>
            <a:endParaRPr lang="nb-NO"/>
          </a:p>
        </p:txBody>
      </p:sp>
      <p:pic>
        <p:nvPicPr>
          <p:cNvPr id="3" name="Picture 2">
            <a:extLst>
              <a:ext uri="{FF2B5EF4-FFF2-40B4-BE49-F238E27FC236}">
                <a16:creationId xmlns:a16="http://schemas.microsoft.com/office/drawing/2014/main" id="{B10F0C57-2446-0D51-DCE1-32B2B1E4C3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272" y="1532730"/>
            <a:ext cx="2359153" cy="41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1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AFBA97C-5A79-4C3E-BE89-1C38D90DD619}"/>
              </a:ext>
            </a:extLst>
          </p:cNvPr>
          <p:cNvSpPr>
            <a:spLocks noGrp="1"/>
          </p:cNvSpPr>
          <p:nvPr>
            <p:ph type="title"/>
          </p:nvPr>
        </p:nvSpPr>
        <p:spPr>
          <a:xfrm>
            <a:off x="1337622" y="273050"/>
            <a:ext cx="3594418" cy="1162050"/>
          </a:xfrm>
        </p:spPr>
        <p:txBody>
          <a:bodyPr/>
          <a:lstStyle/>
          <a:p>
            <a:r>
              <a:rPr lang="en-US" dirty="0"/>
              <a:t>FSF Voss</a:t>
            </a:r>
          </a:p>
        </p:txBody>
      </p:sp>
      <p:sp>
        <p:nvSpPr>
          <p:cNvPr id="14" name="Text Placeholder 3">
            <a:extLst>
              <a:ext uri="{FF2B5EF4-FFF2-40B4-BE49-F238E27FC236}">
                <a16:creationId xmlns:a16="http://schemas.microsoft.com/office/drawing/2014/main" id="{0550659B-4D5A-4910-8424-480A746B9CFD}"/>
              </a:ext>
            </a:extLst>
          </p:cNvPr>
          <p:cNvSpPr>
            <a:spLocks noGrp="1"/>
          </p:cNvSpPr>
          <p:nvPr>
            <p:ph type="body" sz="half" idx="2"/>
          </p:nvPr>
        </p:nvSpPr>
        <p:spPr>
          <a:xfrm>
            <a:off x="611559" y="1464072"/>
            <a:ext cx="4090615" cy="4691063"/>
          </a:xfrm>
        </p:spPr>
        <p:txBody>
          <a:bodyPr/>
          <a:lstStyle/>
          <a:p>
            <a:r>
              <a:rPr lang="en-US" sz="2400" dirty="0" err="1"/>
              <a:t>Antall</a:t>
            </a:r>
            <a:r>
              <a:rPr lang="en-US" sz="2400" dirty="0"/>
              <a:t> </a:t>
            </a:r>
            <a:r>
              <a:rPr lang="en-US" sz="2400" dirty="0" err="1"/>
              <a:t>medlemmer</a:t>
            </a:r>
            <a:r>
              <a:rPr lang="en-US" sz="2400" dirty="0"/>
              <a:t> – 56</a:t>
            </a:r>
          </a:p>
          <a:p>
            <a:r>
              <a:rPr lang="en-US" sz="2400" dirty="0" err="1"/>
              <a:t>Gjennomsnittsalder</a:t>
            </a:r>
            <a:r>
              <a:rPr lang="en-US" sz="2400" dirty="0"/>
              <a:t> – 81 </a:t>
            </a:r>
            <a:r>
              <a:rPr lang="en-US" sz="2400" dirty="0" err="1"/>
              <a:t>år</a:t>
            </a:r>
            <a:endParaRPr lang="en-US" sz="2400" dirty="0"/>
          </a:p>
          <a:p>
            <a:endParaRPr lang="en-US" sz="2400" dirty="0"/>
          </a:p>
          <a:p>
            <a:r>
              <a:rPr lang="en-US" sz="2400" u="sng" dirty="0" err="1"/>
              <a:t>Fordeling</a:t>
            </a:r>
            <a:endParaRPr lang="en-US" sz="2400" u="sng" dirty="0"/>
          </a:p>
          <a:p>
            <a:pPr marL="285750" indent="-285750">
              <a:buFont typeface="Arial" panose="020B0604020202020204" pitchFamily="34" charset="0"/>
              <a:buChar char="•"/>
            </a:pPr>
            <a:r>
              <a:rPr lang="en-US" sz="2400" dirty="0"/>
              <a:t>50 - 59 </a:t>
            </a:r>
            <a:r>
              <a:rPr lang="en-US" sz="2400" dirty="0" err="1"/>
              <a:t>år</a:t>
            </a:r>
            <a:r>
              <a:rPr lang="en-US" sz="2400" dirty="0"/>
              <a:t> – 		3</a:t>
            </a:r>
          </a:p>
          <a:p>
            <a:pPr marL="285750" indent="-285750">
              <a:buFont typeface="Arial" panose="020B0604020202020204" pitchFamily="34" charset="0"/>
              <a:buChar char="•"/>
            </a:pPr>
            <a:r>
              <a:rPr lang="en-US" sz="2400" dirty="0"/>
              <a:t>60 – 69 </a:t>
            </a:r>
            <a:r>
              <a:rPr lang="en-US" sz="2400" dirty="0" err="1"/>
              <a:t>år</a:t>
            </a:r>
            <a:r>
              <a:rPr lang="en-US" sz="2400" dirty="0"/>
              <a:t> – 		4</a:t>
            </a:r>
          </a:p>
          <a:p>
            <a:pPr marL="285750" indent="-285750">
              <a:buFont typeface="Arial" panose="020B0604020202020204" pitchFamily="34" charset="0"/>
              <a:buChar char="•"/>
            </a:pPr>
            <a:r>
              <a:rPr lang="en-US" sz="2400" dirty="0"/>
              <a:t>70 – 79 </a:t>
            </a:r>
            <a:r>
              <a:rPr lang="en-US" sz="2400" dirty="0" err="1"/>
              <a:t>år</a:t>
            </a:r>
            <a:r>
              <a:rPr lang="en-US" sz="2400" dirty="0"/>
              <a:t> – 		13</a:t>
            </a:r>
          </a:p>
          <a:p>
            <a:pPr marL="285750" indent="-285750">
              <a:buFont typeface="Arial" panose="020B0604020202020204" pitchFamily="34" charset="0"/>
              <a:buChar char="•"/>
            </a:pPr>
            <a:r>
              <a:rPr lang="en-US" sz="2400" dirty="0"/>
              <a:t>80 – 89 </a:t>
            </a:r>
            <a:r>
              <a:rPr lang="en-US" sz="2400" dirty="0" err="1"/>
              <a:t>år</a:t>
            </a:r>
            <a:r>
              <a:rPr lang="en-US" sz="2400" dirty="0"/>
              <a:t> –		25</a:t>
            </a:r>
          </a:p>
          <a:p>
            <a:pPr marL="285750" indent="-285750">
              <a:buFont typeface="Arial" panose="020B0604020202020204" pitchFamily="34" charset="0"/>
              <a:buChar char="•"/>
            </a:pPr>
            <a:r>
              <a:rPr lang="en-US" sz="2400" dirty="0"/>
              <a:t>90 – 99 </a:t>
            </a:r>
            <a:r>
              <a:rPr lang="en-US" sz="2400" dirty="0" err="1"/>
              <a:t>år</a:t>
            </a:r>
            <a:r>
              <a:rPr lang="en-US" sz="2400" dirty="0"/>
              <a:t> – 		11</a:t>
            </a:r>
          </a:p>
          <a:p>
            <a:pPr marL="285750" indent="-285750">
              <a:buFont typeface="Arial" panose="020B0604020202020204" pitchFamily="34" charset="0"/>
              <a:buChar char="•"/>
            </a:pPr>
            <a:r>
              <a:rPr lang="en-US" sz="2400" dirty="0"/>
              <a:t>Mangler 		1</a:t>
            </a:r>
          </a:p>
        </p:txBody>
      </p:sp>
      <p:sp>
        <p:nvSpPr>
          <p:cNvPr id="4" name="Plassholder for dato 3">
            <a:extLst>
              <a:ext uri="{FF2B5EF4-FFF2-40B4-BE49-F238E27FC236}">
                <a16:creationId xmlns:a16="http://schemas.microsoft.com/office/drawing/2014/main" id="{11C04EEA-509A-49B5-8542-B6CCE21CC78D}"/>
              </a:ext>
            </a:extLst>
          </p:cNvPr>
          <p:cNvSpPr>
            <a:spLocks noGrp="1"/>
          </p:cNvSpPr>
          <p:nvPr>
            <p:ph type="dt" sz="half" idx="10"/>
          </p:nvPr>
        </p:nvSpPr>
        <p:spPr>
          <a:xfrm>
            <a:off x="457200" y="6356350"/>
            <a:ext cx="2133600" cy="365125"/>
          </a:xfrm>
        </p:spPr>
        <p:txBody>
          <a:bodyPr anchor="ctr">
            <a:normAutofit/>
          </a:bodyPr>
          <a:lstStyle/>
          <a:p>
            <a:pPr>
              <a:spcAft>
                <a:spcPts val="600"/>
              </a:spcAf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21.09.2022</a:t>
            </a:r>
          </a:p>
          <a:p>
            <a:pPr>
              <a:spcAft>
                <a:spcPts val="600"/>
              </a:spcAft>
              <a:defRPr/>
            </a:pPr>
            <a:endParaRPr lang="nb-NO" dirty="0"/>
          </a:p>
        </p:txBody>
      </p:sp>
      <p:sp>
        <p:nvSpPr>
          <p:cNvPr id="5" name="Plassholder for bunntekst 4">
            <a:extLst>
              <a:ext uri="{FF2B5EF4-FFF2-40B4-BE49-F238E27FC236}">
                <a16:creationId xmlns:a16="http://schemas.microsoft.com/office/drawing/2014/main" id="{5897F4E3-C0F7-4256-9E6F-5A6E9EC9E0D3}"/>
              </a:ext>
            </a:extLst>
          </p:cNvPr>
          <p:cNvSpPr>
            <a:spLocks noGrp="1"/>
          </p:cNvSpPr>
          <p:nvPr>
            <p:ph type="ftr" sz="quarter" idx="11"/>
          </p:nvPr>
        </p:nvSpPr>
        <p:spPr>
          <a:xfrm>
            <a:off x="3124200" y="6356350"/>
            <a:ext cx="2895600" cy="365125"/>
          </a:xfrm>
        </p:spPr>
        <p:txBody>
          <a:bodyPr anchor="ctr">
            <a:normAutofit/>
          </a:bodyPr>
          <a:lstStyle/>
          <a:p>
            <a:pPr>
              <a:spcAft>
                <a:spcPts val="600"/>
              </a:spcAft>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9AF3C6D2-A5B7-4E4C-AF1B-6E079783C087}"/>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3B23605-069D-46C2-9004-89B1558930DA}" type="slidenum">
              <a:rPr lang="nb-NO" smtClean="0"/>
              <a:pPr>
                <a:spcAft>
                  <a:spcPts val="600"/>
                </a:spcAft>
                <a:defRPr/>
              </a:pPr>
              <a:t>28</a:t>
            </a:fld>
            <a:endParaRPr lang="nb-NO"/>
          </a:p>
        </p:txBody>
      </p:sp>
      <p:pic>
        <p:nvPicPr>
          <p:cNvPr id="3" name="Picture 2">
            <a:extLst>
              <a:ext uri="{FF2B5EF4-FFF2-40B4-BE49-F238E27FC236}">
                <a16:creationId xmlns:a16="http://schemas.microsoft.com/office/drawing/2014/main" id="{5B97A0A1-D3A6-3E78-88F5-A504ABE453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272" y="1532730"/>
            <a:ext cx="2359153" cy="41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2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a:extLst>
              <a:ext uri="{FF2B5EF4-FFF2-40B4-BE49-F238E27FC236}">
                <a16:creationId xmlns:a16="http://schemas.microsoft.com/office/drawing/2014/main" id="{81C473EA-38B1-4DDA-A931-7D2B202F5B8A}"/>
              </a:ext>
            </a:extLst>
          </p:cNvPr>
          <p:cNvSpPr>
            <a:spLocks noGrp="1"/>
          </p:cNvSpPr>
          <p:nvPr>
            <p:ph type="title"/>
          </p:nvPr>
        </p:nvSpPr>
        <p:spPr>
          <a:xfrm>
            <a:off x="500501" y="3875814"/>
            <a:ext cx="8014849" cy="2355726"/>
          </a:xfrm>
        </p:spPr>
        <p:txBody>
          <a:bodyPr>
            <a:noAutofit/>
          </a:bodyPr>
          <a:lstStyle/>
          <a:p>
            <a:pPr>
              <a:defRPr/>
            </a:pPr>
            <a:r>
              <a:rPr lang="nb-NO" altLang="nb-NO" i="1" dirty="0">
                <a:solidFill>
                  <a:srgbClr val="0070C0"/>
                </a:solidFill>
                <a:latin typeface="+mn-lt"/>
                <a:cs typeface="Arial" panose="020B0604020202020204" pitchFamily="34" charset="0"/>
              </a:rPr>
              <a:t>§ 3 Medlemskap </a:t>
            </a:r>
            <a:br>
              <a:rPr lang="nb-NO" altLang="nb-NO" dirty="0">
                <a:solidFill>
                  <a:srgbClr val="0070C0"/>
                </a:solidFill>
                <a:latin typeface="+mn-lt"/>
                <a:cs typeface="Arial" panose="020B0604020202020204" pitchFamily="34" charset="0"/>
              </a:rPr>
            </a:br>
            <a:r>
              <a:rPr lang="nb-NO" altLang="nb-NO" dirty="0">
                <a:solidFill>
                  <a:srgbClr val="0070C0"/>
                </a:solidFill>
                <a:latin typeface="+mn-lt"/>
                <a:cs typeface="Arial" panose="020B0604020202020204" pitchFamily="34" charset="0"/>
              </a:rPr>
              <a:t>(1) Forsvarets seniorforbund tar opp som medlemmer tilsatt og tidligere tilsatt militært/engasjert og sivilt personell i Forsvaret, deres ektefeller, samboere og etterlatte. </a:t>
            </a:r>
            <a:br>
              <a:rPr lang="nb-NO" altLang="nb-NO" dirty="0">
                <a:solidFill>
                  <a:srgbClr val="0070C0"/>
                </a:solidFill>
                <a:latin typeface="+mn-lt"/>
                <a:cs typeface="Arial" panose="020B0604020202020204" pitchFamily="34" charset="0"/>
              </a:rPr>
            </a:br>
            <a:r>
              <a:rPr lang="nb-NO" altLang="nb-NO" dirty="0">
                <a:solidFill>
                  <a:srgbClr val="0070C0"/>
                </a:solidFill>
                <a:latin typeface="+mn-lt"/>
                <a:cs typeface="Arial" panose="020B0604020202020204" pitchFamily="34" charset="0"/>
              </a:rPr>
              <a:t>Videre kan opptas som fullverdige medlemmer </a:t>
            </a:r>
            <a:r>
              <a:rPr lang="nb-NO" altLang="nb-NO" u="sng" dirty="0">
                <a:solidFill>
                  <a:srgbClr val="0070C0"/>
                </a:solidFill>
                <a:latin typeface="+mn-lt"/>
                <a:cs typeface="Arial" panose="020B0604020202020204" pitchFamily="34" charset="0"/>
              </a:rPr>
              <a:t>personer som er positive til og støtter opp om Forsvarets posisjon og rolle i samfunnet</a:t>
            </a:r>
            <a:r>
              <a:rPr lang="nb-NO" altLang="nb-NO" u="sng" dirty="0">
                <a:solidFill>
                  <a:schemeClr val="tx2">
                    <a:lumMod val="60000"/>
                    <a:lumOff val="40000"/>
                  </a:schemeClr>
                </a:solidFill>
                <a:latin typeface="+mn-lt"/>
                <a:cs typeface="Arial" panose="020B0604020202020204" pitchFamily="34" charset="0"/>
              </a:rPr>
              <a:t>.</a:t>
            </a:r>
            <a:br>
              <a:rPr lang="nb-NO" altLang="nb-NO" dirty="0">
                <a:solidFill>
                  <a:schemeClr val="tx2">
                    <a:lumMod val="60000"/>
                    <a:lumOff val="40000"/>
                  </a:schemeClr>
                </a:solidFill>
                <a:latin typeface="+mn-lt"/>
                <a:cs typeface="Arial" panose="020B0604020202020204" pitchFamily="34" charset="0"/>
              </a:rPr>
            </a:br>
            <a:endParaRPr lang="nb-NO" altLang="nb-NO" dirty="0">
              <a:solidFill>
                <a:schemeClr val="tx2">
                  <a:lumMod val="60000"/>
                  <a:lumOff val="40000"/>
                </a:schemeClr>
              </a:solidFill>
              <a:latin typeface="+mn-lt"/>
              <a:cs typeface="Arial" panose="020B0604020202020204" pitchFamily="34" charset="0"/>
            </a:endParaRPr>
          </a:p>
        </p:txBody>
      </p:sp>
      <p:sp>
        <p:nvSpPr>
          <p:cNvPr id="6" name="Plassholder for bunntekst 5">
            <a:extLst>
              <a:ext uri="{FF2B5EF4-FFF2-40B4-BE49-F238E27FC236}">
                <a16:creationId xmlns:a16="http://schemas.microsoft.com/office/drawing/2014/main" id="{3AEBFEEB-695A-4823-BDE5-1790E7FE6109}"/>
              </a:ext>
            </a:extLst>
          </p:cNvPr>
          <p:cNvSpPr>
            <a:spLocks noGrp="1"/>
          </p:cNvSpPr>
          <p:nvPr>
            <p:ph type="ftr" sz="quarter" idx="11"/>
          </p:nvPr>
        </p:nvSpPr>
        <p:spPr/>
        <p:txBody>
          <a:bodyPr/>
          <a:lstStyle/>
          <a:p>
            <a:pPr>
              <a:defRPr/>
            </a:pPr>
            <a:r>
              <a:rPr lang="nb-NO"/>
              <a:t>FORSVARETS SENIORFORBUND STIFTET 15 FEBRUAR 1983</a:t>
            </a:r>
          </a:p>
        </p:txBody>
      </p:sp>
      <p:sp>
        <p:nvSpPr>
          <p:cNvPr id="23556" name="Plassholder for lysbildenummer 6">
            <a:extLst>
              <a:ext uri="{FF2B5EF4-FFF2-40B4-BE49-F238E27FC236}">
                <a16:creationId xmlns:a16="http://schemas.microsoft.com/office/drawing/2014/main" id="{2165AFC7-EEF9-4272-AA06-AC39A698DF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1B4F5F6-162B-44B4-BA22-A974E7741859}" type="slidenum">
              <a:rPr lang="nb-NO" altLang="nb-NO" sz="900">
                <a:solidFill>
                  <a:srgbClr val="898989"/>
                </a:solidFill>
              </a:rPr>
              <a:pPr>
                <a:spcBef>
                  <a:spcPct val="0"/>
                </a:spcBef>
                <a:buFontTx/>
                <a:buNone/>
              </a:pPr>
              <a:t>29</a:t>
            </a:fld>
            <a:endParaRPr lang="nb-NO" altLang="nb-NO" sz="900">
              <a:solidFill>
                <a:srgbClr val="898989"/>
              </a:solidFill>
            </a:endParaRPr>
          </a:p>
        </p:txBody>
      </p:sp>
      <p:pic>
        <p:nvPicPr>
          <p:cNvPr id="11" name="Plassholder for bilde 10">
            <a:extLst>
              <a:ext uri="{FF2B5EF4-FFF2-40B4-BE49-F238E27FC236}">
                <a16:creationId xmlns:a16="http://schemas.microsoft.com/office/drawing/2014/main" id="{0792BD7A-B4A2-47A6-B7F2-D88C365B5991}"/>
              </a:ext>
            </a:extLst>
          </p:cNvPr>
          <p:cNvPicPr>
            <a:picLocks noGrp="1" noChangeAspect="1"/>
          </p:cNvPicPr>
          <p:nvPr>
            <p:ph type="pic" idx="1"/>
          </p:nvPr>
        </p:nvPicPr>
        <p:blipFill>
          <a:blip r:embed="rId2"/>
          <a:srcRect l="4490" r="4490"/>
          <a:stretch>
            <a:fillRect/>
          </a:stretch>
        </p:blipFill>
        <p:spPr>
          <a:xfrm>
            <a:off x="4341108" y="857251"/>
            <a:ext cx="3659893" cy="2355726"/>
          </a:xfrm>
          <a:effectLst>
            <a:softEdge rad="112500"/>
          </a:effectLst>
        </p:spPr>
      </p:pic>
      <p:sp>
        <p:nvSpPr>
          <p:cNvPr id="22534" name="Plassholder for tekst 3">
            <a:extLst>
              <a:ext uri="{FF2B5EF4-FFF2-40B4-BE49-F238E27FC236}">
                <a16:creationId xmlns:a16="http://schemas.microsoft.com/office/drawing/2014/main" id="{18AD5934-6A77-4446-B42C-2C0854E0DE2B}"/>
              </a:ext>
            </a:extLst>
          </p:cNvPr>
          <p:cNvSpPr txBox="1">
            <a:spLocks noChangeArrowheads="1"/>
          </p:cNvSpPr>
          <p:nvPr/>
        </p:nvSpPr>
        <p:spPr bwMode="auto">
          <a:xfrm>
            <a:off x="657888" y="1790798"/>
            <a:ext cx="4253000" cy="95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Font typeface="Arial" panose="020B0604020202020204" pitchFamily="34" charset="0"/>
              <a:buNone/>
              <a:defRPr/>
            </a:pPr>
            <a:r>
              <a:rPr lang="nb-NO" altLang="nb-NO" sz="2400" b="1" dirty="0">
                <a:solidFill>
                  <a:srgbClr val="0070C0"/>
                </a:solidFill>
                <a:latin typeface="+mn-lt"/>
                <a:cs typeface="Arial" panose="020B0604020202020204" pitchFamily="34" charset="0"/>
              </a:rPr>
              <a:t>Fortsatt fokus på REKRUTTERING</a:t>
            </a:r>
          </a:p>
        </p:txBody>
      </p:sp>
      <p:pic>
        <p:nvPicPr>
          <p:cNvPr id="23559" name="Bilde 1">
            <a:extLst>
              <a:ext uri="{FF2B5EF4-FFF2-40B4-BE49-F238E27FC236}">
                <a16:creationId xmlns:a16="http://schemas.microsoft.com/office/drawing/2014/main" id="{5000AAEE-3CB2-4097-B790-6A635505C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83" y="3271550"/>
            <a:ext cx="6973965" cy="79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Plassholder for tekst 3">
            <a:extLst>
              <a:ext uri="{FF2B5EF4-FFF2-40B4-BE49-F238E27FC236}">
                <a16:creationId xmlns:a16="http://schemas.microsoft.com/office/drawing/2014/main" id="{DAFCB75C-7052-4CA5-A17D-3F5936709A69}"/>
              </a:ext>
            </a:extLst>
          </p:cNvPr>
          <p:cNvSpPr txBox="1">
            <a:spLocks noChangeArrowheads="1"/>
          </p:cNvSpPr>
          <p:nvPr/>
        </p:nvSpPr>
        <p:spPr bwMode="auto">
          <a:xfrm>
            <a:off x="1465184" y="1127960"/>
            <a:ext cx="2591928" cy="100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Font typeface="Arial" panose="020B0604020202020204" pitchFamily="34" charset="0"/>
              <a:buNone/>
              <a:defRPr/>
            </a:pPr>
            <a:r>
              <a:rPr lang="nb-NO" altLang="nb-NO" sz="3300" b="1" dirty="0">
                <a:solidFill>
                  <a:srgbClr val="0070C0"/>
                </a:solidFill>
                <a:latin typeface="+mn-lt"/>
                <a:cs typeface="Angsana New" panose="020B0502040204020203" pitchFamily="18" charset="-34"/>
              </a:rPr>
              <a:t>FSF 2022</a:t>
            </a:r>
          </a:p>
        </p:txBody>
      </p:sp>
    </p:spTree>
    <p:extLst>
      <p:ext uri="{BB962C8B-B14F-4D97-AF65-F5344CB8AC3E}">
        <p14:creationId xmlns:p14="http://schemas.microsoft.com/office/powerpoint/2010/main" val="212779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bygning, utendørs, murstein&#10;&#10;Beskrivelse som er generert med svært høy visshet">
            <a:extLst>
              <a:ext uri="{FF2B5EF4-FFF2-40B4-BE49-F238E27FC236}">
                <a16:creationId xmlns:a16="http://schemas.microsoft.com/office/drawing/2014/main" id="{A0A38E91-6DFF-4057-A978-0C12F9BF3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511" y="3470822"/>
            <a:ext cx="3703320" cy="2777490"/>
          </a:xfrm>
          <a:prstGeom prst="rect">
            <a:avLst/>
          </a:prstGeom>
          <a:ln w="38100">
            <a:solidFill>
              <a:srgbClr val="FF0000"/>
            </a:solidFill>
          </a:ln>
        </p:spPr>
      </p:pic>
      <p:pic>
        <p:nvPicPr>
          <p:cNvPr id="6" name="Bilde 5" descr="Et bilde som inneholder innendørs&#10;&#10;Beskrivelse som er generert med høy visshet">
            <a:extLst>
              <a:ext uri="{FF2B5EF4-FFF2-40B4-BE49-F238E27FC236}">
                <a16:creationId xmlns:a16="http://schemas.microsoft.com/office/drawing/2014/main" id="{3E1354B3-1DD7-4421-9630-12A59E0BB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70" y="1070610"/>
            <a:ext cx="5143500" cy="1257300"/>
          </a:xfrm>
          <a:prstGeom prst="rect">
            <a:avLst/>
          </a:prstGeom>
          <a:ln w="38100">
            <a:solidFill>
              <a:srgbClr val="FF0000"/>
            </a:solidFill>
          </a:ln>
        </p:spPr>
      </p:pic>
      <p:pic>
        <p:nvPicPr>
          <p:cNvPr id="7" name="Bilde 6">
            <a:extLst>
              <a:ext uri="{FF2B5EF4-FFF2-40B4-BE49-F238E27FC236}">
                <a16:creationId xmlns:a16="http://schemas.microsoft.com/office/drawing/2014/main" id="{83CF98CD-99DA-46B7-89B3-32E64041B96B}"/>
              </a:ext>
            </a:extLst>
          </p:cNvPr>
          <p:cNvPicPr>
            <a:picLocks noChangeAspect="1"/>
          </p:cNvPicPr>
          <p:nvPr/>
        </p:nvPicPr>
        <p:blipFill>
          <a:blip r:embed="rId4"/>
          <a:stretch>
            <a:fillRect/>
          </a:stretch>
        </p:blipFill>
        <p:spPr>
          <a:xfrm>
            <a:off x="205740" y="2483205"/>
            <a:ext cx="2308860" cy="1535392"/>
          </a:xfrm>
          <a:prstGeom prst="rect">
            <a:avLst/>
          </a:prstGeom>
          <a:ln w="38100">
            <a:solidFill>
              <a:srgbClr val="FF0000"/>
            </a:solidFill>
          </a:ln>
        </p:spPr>
      </p:pic>
      <p:pic>
        <p:nvPicPr>
          <p:cNvPr id="8" name="Bilde 7">
            <a:extLst>
              <a:ext uri="{FF2B5EF4-FFF2-40B4-BE49-F238E27FC236}">
                <a16:creationId xmlns:a16="http://schemas.microsoft.com/office/drawing/2014/main" id="{1BE1C0F2-C3CB-43A3-9991-3AAC827A31EE}"/>
              </a:ext>
            </a:extLst>
          </p:cNvPr>
          <p:cNvPicPr>
            <a:picLocks noChangeAspect="1"/>
          </p:cNvPicPr>
          <p:nvPr/>
        </p:nvPicPr>
        <p:blipFill>
          <a:blip r:embed="rId5"/>
          <a:stretch>
            <a:fillRect/>
          </a:stretch>
        </p:blipFill>
        <p:spPr>
          <a:xfrm>
            <a:off x="662940" y="3858273"/>
            <a:ext cx="3078480" cy="2051037"/>
          </a:xfrm>
          <a:prstGeom prst="rect">
            <a:avLst/>
          </a:prstGeom>
          <a:ln w="38100">
            <a:solidFill>
              <a:srgbClr val="FF0000"/>
            </a:solidFill>
          </a:ln>
        </p:spPr>
      </p:pic>
      <p:sp>
        <p:nvSpPr>
          <p:cNvPr id="10" name="TekstSylinder 9">
            <a:extLst>
              <a:ext uri="{FF2B5EF4-FFF2-40B4-BE49-F238E27FC236}">
                <a16:creationId xmlns:a16="http://schemas.microsoft.com/office/drawing/2014/main" id="{46AE43C5-7655-4E37-9476-22DEE88AB616}"/>
              </a:ext>
            </a:extLst>
          </p:cNvPr>
          <p:cNvSpPr txBox="1"/>
          <p:nvPr/>
        </p:nvSpPr>
        <p:spPr>
          <a:xfrm>
            <a:off x="2608829" y="2580748"/>
            <a:ext cx="6442789" cy="646331"/>
          </a:xfrm>
          <a:prstGeom prst="rect">
            <a:avLst/>
          </a:prstGeom>
          <a:noFill/>
        </p:spPr>
        <p:txBody>
          <a:bodyPr wrap="none" rtlCol="0">
            <a:spAutoFit/>
          </a:bodyPr>
          <a:lstStyle/>
          <a:p>
            <a:r>
              <a:rPr lang="nb-NO" sz="1800" b="1" dirty="0"/>
              <a:t>Forsvarets mediesenter (FMS), Forsvarets forum (FOFO) </a:t>
            </a:r>
          </a:p>
          <a:p>
            <a:r>
              <a:rPr lang="nb-NO" sz="1800" b="1" dirty="0"/>
              <a:t>og Forsvarets seniorforbund (FSF)</a:t>
            </a:r>
          </a:p>
        </p:txBody>
      </p:sp>
    </p:spTree>
    <p:extLst>
      <p:ext uri="{BB962C8B-B14F-4D97-AF65-F5344CB8AC3E}">
        <p14:creationId xmlns:p14="http://schemas.microsoft.com/office/powerpoint/2010/main" val="419973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639" y="269875"/>
            <a:ext cx="7366273" cy="1143000"/>
          </a:xfrm>
        </p:spPr>
        <p:txBody>
          <a:bodyPr/>
          <a:lstStyle/>
          <a:p>
            <a:pPr algn="ctr"/>
            <a:r>
              <a:rPr lang="nb-NO" dirty="0"/>
              <a:t>Hva gjør vi?</a:t>
            </a:r>
          </a:p>
        </p:txBody>
      </p:sp>
      <p:sp>
        <p:nvSpPr>
          <p:cNvPr id="3" name="Plassholder for innhold 2"/>
          <p:cNvSpPr>
            <a:spLocks noGrp="1"/>
          </p:cNvSpPr>
          <p:nvPr>
            <p:ph idx="1"/>
          </p:nvPr>
        </p:nvSpPr>
        <p:spPr>
          <a:xfrm>
            <a:off x="457200" y="1412776"/>
            <a:ext cx="8229600" cy="4713387"/>
          </a:xfrm>
        </p:spPr>
        <p:txBody>
          <a:bodyPr/>
          <a:lstStyle/>
          <a:p>
            <a:r>
              <a:rPr lang="nb-NO" sz="2800" dirty="0"/>
              <a:t>Vi forsvarer dine pensjonsrettigheter</a:t>
            </a:r>
          </a:p>
          <a:p>
            <a:r>
              <a:rPr lang="nb-NO" sz="2800" dirty="0"/>
              <a:t>Vi arbeider for å styrke pensjonistenes stilling i samfunnet</a:t>
            </a:r>
          </a:p>
          <a:p>
            <a:r>
              <a:rPr lang="nb-NO" sz="2800" dirty="0"/>
              <a:t>Vi har drøftinger med regjeringen og gir innspill til statsbudsjettet</a:t>
            </a:r>
          </a:p>
          <a:p>
            <a:r>
              <a:rPr lang="nb-NO" sz="2800" dirty="0"/>
              <a:t>Vi arbeider for å styrke Forsvarets stilling i samfunnet</a:t>
            </a:r>
          </a:p>
          <a:p>
            <a:r>
              <a:rPr lang="nb-NO" sz="2800" dirty="0"/>
              <a:t>Vi samarbeider nært og godt med Statens pensjonskasse</a:t>
            </a:r>
          </a:p>
          <a:p>
            <a:r>
              <a:rPr lang="nb-NO" sz="2800" dirty="0"/>
              <a:t>Vi foretar analyser og avgir høringsuttalelser </a:t>
            </a:r>
            <a:r>
              <a:rPr lang="nb-NO" sz="2800" dirty="0" err="1"/>
              <a:t>ifm</a:t>
            </a:r>
            <a:r>
              <a:rPr lang="nb-NO" sz="2800" dirty="0"/>
              <a:t> forslag til nye lover/lovendringer/forskrifter</a:t>
            </a:r>
          </a:p>
          <a:p>
            <a:r>
              <a:rPr lang="nb-NO" sz="2800" dirty="0"/>
              <a:t>Vi har jevnlig møte med Forsvarets ledelse</a:t>
            </a:r>
          </a:p>
        </p:txBody>
      </p:sp>
      <p:sp>
        <p:nvSpPr>
          <p:cNvPr id="4" name="Plassholder for dato 3"/>
          <p:cNvSpPr>
            <a:spLocks noGrp="1"/>
          </p:cNvSpPr>
          <p:nvPr>
            <p:ph type="dt" sz="half" idx="10"/>
          </p:nvPr>
        </p:nvSpPr>
        <p:spPr/>
        <p:txBody>
          <a:bodyPr/>
          <a:lstStyle/>
          <a:p>
            <a:pPr>
              <a:defRPr/>
            </a:pPr>
            <a:endParaRPr lang="nb-NO" dirty="0"/>
          </a:p>
        </p:txBody>
      </p:sp>
      <p:sp>
        <p:nvSpPr>
          <p:cNvPr id="5" name="Plassholder for bunntekst 4"/>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p>
            <a:pPr>
              <a:defRPr/>
            </a:pPr>
            <a:fld id="{A3B23605-069D-46C2-9004-89B1558930DA}" type="slidenum">
              <a:rPr lang="nb-NO" smtClean="0"/>
              <a:pPr>
                <a:defRPr/>
              </a:pPr>
              <a:t>30</a:t>
            </a:fld>
            <a:endParaRPr lang="nb-NO"/>
          </a:p>
        </p:txBody>
      </p:sp>
    </p:spTree>
    <p:extLst>
      <p:ext uri="{BB962C8B-B14F-4D97-AF65-F5344CB8AC3E}">
        <p14:creationId xmlns:p14="http://schemas.microsoft.com/office/powerpoint/2010/main" val="23263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B1848-79CA-4F65-B672-7CAE31368C76}"/>
              </a:ext>
            </a:extLst>
          </p:cNvPr>
          <p:cNvSpPr>
            <a:spLocks noGrp="1"/>
          </p:cNvSpPr>
          <p:nvPr>
            <p:ph type="title"/>
          </p:nvPr>
        </p:nvSpPr>
        <p:spPr/>
        <p:txBody>
          <a:bodyPr/>
          <a:lstStyle/>
          <a:p>
            <a:pPr algn="ctr"/>
            <a:r>
              <a:rPr lang="nb-NO" dirty="0"/>
              <a:t>Hvorfor bli medlem i FSF?</a:t>
            </a:r>
          </a:p>
        </p:txBody>
      </p:sp>
      <p:sp>
        <p:nvSpPr>
          <p:cNvPr id="3" name="Plassholder for innhold 2">
            <a:extLst>
              <a:ext uri="{FF2B5EF4-FFF2-40B4-BE49-F238E27FC236}">
                <a16:creationId xmlns:a16="http://schemas.microsoft.com/office/drawing/2014/main" id="{E688A9F1-CAFA-4ECF-9C9E-455080B9DCEA}"/>
              </a:ext>
            </a:extLst>
          </p:cNvPr>
          <p:cNvSpPr>
            <a:spLocks noGrp="1"/>
          </p:cNvSpPr>
          <p:nvPr>
            <p:ph idx="1"/>
          </p:nvPr>
        </p:nvSpPr>
        <p:spPr/>
        <p:txBody>
          <a:bodyPr/>
          <a:lstStyle/>
          <a:p>
            <a:r>
              <a:rPr lang="nb-NO" dirty="0"/>
              <a:t>En enkel måte å treffe nye og gamle venner</a:t>
            </a:r>
          </a:p>
          <a:p>
            <a:r>
              <a:rPr lang="nb-NO" dirty="0"/>
              <a:t>Delta i aktiviteter, hyggekvelder og reiser</a:t>
            </a:r>
          </a:p>
          <a:p>
            <a:r>
              <a:rPr lang="nb-NO" dirty="0"/>
              <a:t>Vi kjemper for seniorenes kår i samfunnet</a:t>
            </a:r>
          </a:p>
          <a:p>
            <a:r>
              <a:rPr lang="nb-NO" dirty="0"/>
              <a:t>Både sentrale og lokale medlemsfordeler</a:t>
            </a:r>
          </a:p>
          <a:p>
            <a:r>
              <a:rPr lang="nb-NO" dirty="0"/>
              <a:t>4 nummer av medlemsbladet «Medlemskontakt»</a:t>
            </a:r>
          </a:p>
        </p:txBody>
      </p:sp>
      <p:sp>
        <p:nvSpPr>
          <p:cNvPr id="4" name="Plassholder for dato 3">
            <a:extLst>
              <a:ext uri="{FF2B5EF4-FFF2-40B4-BE49-F238E27FC236}">
                <a16:creationId xmlns:a16="http://schemas.microsoft.com/office/drawing/2014/main" id="{34A97530-A868-4EDA-9FE6-2E088732B04D}"/>
              </a:ext>
            </a:extLst>
          </p:cNvPr>
          <p:cNvSpPr>
            <a:spLocks noGrp="1"/>
          </p:cNvSpPr>
          <p:nvPr>
            <p:ph type="dt" sz="half" idx="10"/>
          </p:nvPr>
        </p:nvSpPr>
        <p:spPr/>
        <p:txBody>
          <a:bodyPr/>
          <a:lstStyle/>
          <a:p>
            <a:pPr>
              <a:defRPr/>
            </a:pPr>
            <a:r>
              <a:rPr lang="nb-NO" dirty="0"/>
              <a:t> </a:t>
            </a:r>
          </a:p>
          <a:p>
            <a:pPr>
              <a:defRPr/>
            </a:pPr>
            <a:endParaRPr lang="nb-NO" dirty="0"/>
          </a:p>
        </p:txBody>
      </p:sp>
      <p:sp>
        <p:nvSpPr>
          <p:cNvPr id="5" name="Plassholder for bunntekst 4">
            <a:extLst>
              <a:ext uri="{FF2B5EF4-FFF2-40B4-BE49-F238E27FC236}">
                <a16:creationId xmlns:a16="http://schemas.microsoft.com/office/drawing/2014/main" id="{7BC4BA27-D895-40B5-92B3-719094F4A9C9}"/>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1BEF2BA9-B16E-41E6-8C22-302E540FD465}"/>
              </a:ext>
            </a:extLst>
          </p:cNvPr>
          <p:cNvSpPr>
            <a:spLocks noGrp="1"/>
          </p:cNvSpPr>
          <p:nvPr>
            <p:ph type="sldNum" sz="quarter" idx="12"/>
          </p:nvPr>
        </p:nvSpPr>
        <p:spPr/>
        <p:txBody>
          <a:bodyPr/>
          <a:lstStyle/>
          <a:p>
            <a:pPr>
              <a:defRPr/>
            </a:pPr>
            <a:fld id="{A3B23605-069D-46C2-9004-89B1558930DA}" type="slidenum">
              <a:rPr lang="nb-NO" smtClean="0"/>
              <a:pPr>
                <a:defRPr/>
              </a:pPr>
              <a:t>31</a:t>
            </a:fld>
            <a:endParaRPr lang="nb-NO"/>
          </a:p>
        </p:txBody>
      </p:sp>
    </p:spTree>
    <p:extLst>
      <p:ext uri="{BB962C8B-B14F-4D97-AF65-F5344CB8AC3E}">
        <p14:creationId xmlns:p14="http://schemas.microsoft.com/office/powerpoint/2010/main" val="42170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650875" y="1484313"/>
            <a:ext cx="7807325" cy="1008062"/>
          </a:xfrm>
          <a:solidFill>
            <a:schemeClr val="hlink"/>
          </a:solidFill>
        </p:spPr>
        <p:txBody>
          <a:bodyPr/>
          <a:lstStyle/>
          <a:p>
            <a:pPr eaLnBrk="1" hangingPunct="1"/>
            <a:r>
              <a:rPr lang="nb-NO"/>
              <a:t>ORIENTERING SLUTT</a:t>
            </a:r>
          </a:p>
        </p:txBody>
      </p:sp>
      <p:graphicFrame>
        <p:nvGraphicFramePr>
          <p:cNvPr id="73731" name="Object 3"/>
          <p:cNvGraphicFramePr>
            <a:graphicFrameLocks noGrp="1" noChangeAspect="1"/>
          </p:cNvGraphicFramePr>
          <p:nvPr>
            <p:ph type="subTitle" idx="4294967295"/>
          </p:nvPr>
        </p:nvGraphicFramePr>
        <p:xfrm>
          <a:off x="1725613" y="2535238"/>
          <a:ext cx="4575175" cy="2836862"/>
        </p:xfrm>
        <a:graphic>
          <a:graphicData uri="http://schemas.openxmlformats.org/presentationml/2006/ole">
            <mc:AlternateContent xmlns:mc="http://schemas.openxmlformats.org/markup-compatibility/2006">
              <mc:Choice xmlns:v="urn:schemas-microsoft-com:vml" Requires="v">
                <p:oleObj name="Clip" r:id="rId3" imgW="1517964" imgH="893275" progId="">
                  <p:embed/>
                </p:oleObj>
              </mc:Choice>
              <mc:Fallback>
                <p:oleObj name="Clip" r:id="rId3" imgW="1517964" imgH="893275" progId="">
                  <p:embed/>
                  <p:pic>
                    <p:nvPicPr>
                      <p:cNvPr id="73731"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613" y="2535238"/>
                        <a:ext cx="4575175" cy="283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2133600" y="5540375"/>
            <a:ext cx="4267200" cy="349250"/>
          </a:xfrm>
          <a:prstGeom prst="rect">
            <a:avLst/>
          </a:prstGeom>
          <a:solidFill>
            <a:schemeClr val="accent1"/>
          </a:solidFill>
          <a:ln w="12700">
            <a:solidFill>
              <a:schemeClr val="tx1"/>
            </a:solidFill>
            <a:miter lim="800000"/>
            <a:headEnd/>
            <a:tailEnd/>
          </a:ln>
        </p:spPr>
        <p:txBody>
          <a:bodyPr anchor="ctr">
            <a:spAutoFit/>
          </a:bodyPr>
          <a:lstStyle/>
          <a:p>
            <a:pPr algn="ctr" eaLnBrk="0" hangingPunct="0">
              <a:spcBef>
                <a:spcPct val="50000"/>
              </a:spcBef>
            </a:pPr>
            <a:r>
              <a:rPr lang="nb-NO" sz="1600" b="1">
                <a:latin typeface="Arial Narrow" pitchFamily="34" charset="0"/>
                <a:cs typeface="Arial" charset="0"/>
              </a:rPr>
              <a:t>TAKK FOR OPPMERKSOMHETEN</a:t>
            </a:r>
          </a:p>
        </p:txBody>
      </p:sp>
    </p:spTree>
    <p:extLst>
      <p:ext uri="{BB962C8B-B14F-4D97-AF65-F5344CB8AC3E}">
        <p14:creationId xmlns:p14="http://schemas.microsoft.com/office/powerpoint/2010/main" val="3454146592"/>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72CCB-A288-41E0-96B3-D6B24D1BF19A}"/>
              </a:ext>
            </a:extLst>
          </p:cNvPr>
          <p:cNvSpPr>
            <a:spLocks noGrp="1"/>
          </p:cNvSpPr>
          <p:nvPr>
            <p:ph type="title"/>
          </p:nvPr>
        </p:nvSpPr>
        <p:spPr>
          <a:xfrm>
            <a:off x="1331640" y="221333"/>
            <a:ext cx="7560840" cy="1143000"/>
          </a:xfrm>
        </p:spPr>
        <p:txBody>
          <a:bodyPr/>
          <a:lstStyle/>
          <a:p>
            <a:pPr algn="ctr"/>
            <a:r>
              <a:rPr lang="nb-NO" dirty="0"/>
              <a:t>Ektefellepensjon</a:t>
            </a:r>
          </a:p>
        </p:txBody>
      </p:sp>
      <p:sp>
        <p:nvSpPr>
          <p:cNvPr id="3" name="Plassholder for innhold 2">
            <a:extLst>
              <a:ext uri="{FF2B5EF4-FFF2-40B4-BE49-F238E27FC236}">
                <a16:creationId xmlns:a16="http://schemas.microsoft.com/office/drawing/2014/main" id="{D03EE30A-8400-47BB-95B9-1DD122B06BFA}"/>
              </a:ext>
            </a:extLst>
          </p:cNvPr>
          <p:cNvSpPr>
            <a:spLocks noGrp="1"/>
          </p:cNvSpPr>
          <p:nvPr>
            <p:ph idx="1"/>
          </p:nvPr>
        </p:nvSpPr>
        <p:spPr>
          <a:xfrm>
            <a:off x="2216125" y="3153534"/>
            <a:ext cx="8229600" cy="4654174"/>
          </a:xfrm>
        </p:spPr>
        <p:txBody>
          <a:bodyPr/>
          <a:lstStyle/>
          <a:p>
            <a:endParaRPr lang="nb-NO" dirty="0"/>
          </a:p>
        </p:txBody>
      </p:sp>
      <p:sp>
        <p:nvSpPr>
          <p:cNvPr id="4" name="Plassholder for dato 3">
            <a:extLst>
              <a:ext uri="{FF2B5EF4-FFF2-40B4-BE49-F238E27FC236}">
                <a16:creationId xmlns:a16="http://schemas.microsoft.com/office/drawing/2014/main" id="{9A5A0170-BC03-4852-9616-4BB41FCB294F}"/>
              </a:ext>
            </a:extLst>
          </p:cNvPr>
          <p:cNvSpPr>
            <a:spLocks noGrp="1"/>
          </p:cNvSpPr>
          <p:nvPr>
            <p:ph type="dt" sz="half" idx="10"/>
          </p:nvPr>
        </p:nvSpPr>
        <p:spPr/>
        <p:txBody>
          <a:bodyPr/>
          <a:lstStyle/>
          <a:p>
            <a:pPr>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16.02.2022</a:t>
            </a:r>
          </a:p>
          <a:p>
            <a:pPr>
              <a:defRPr/>
            </a:pPr>
            <a:endParaRPr lang="nb-NO" dirty="0"/>
          </a:p>
        </p:txBody>
      </p:sp>
      <p:sp>
        <p:nvSpPr>
          <p:cNvPr id="5" name="Plassholder for bunntekst 4">
            <a:extLst>
              <a:ext uri="{FF2B5EF4-FFF2-40B4-BE49-F238E27FC236}">
                <a16:creationId xmlns:a16="http://schemas.microsoft.com/office/drawing/2014/main" id="{59CBDEA8-D664-4BFC-B14C-4DC2F3EAE4F7}"/>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9148136E-AA5E-4C24-8499-AE19484D35CD}"/>
              </a:ext>
            </a:extLst>
          </p:cNvPr>
          <p:cNvSpPr>
            <a:spLocks noGrp="1"/>
          </p:cNvSpPr>
          <p:nvPr>
            <p:ph type="sldNum" sz="quarter" idx="12"/>
          </p:nvPr>
        </p:nvSpPr>
        <p:spPr/>
        <p:txBody>
          <a:bodyPr/>
          <a:lstStyle/>
          <a:p>
            <a:pPr>
              <a:defRPr/>
            </a:pPr>
            <a:fld id="{A3B23605-069D-46C2-9004-89B1558930DA}" type="slidenum">
              <a:rPr lang="nb-NO" smtClean="0"/>
              <a:pPr>
                <a:defRPr/>
              </a:pPr>
              <a:t>33</a:t>
            </a:fld>
            <a:endParaRPr lang="nb-NO"/>
          </a:p>
        </p:txBody>
      </p:sp>
      <p:pic>
        <p:nvPicPr>
          <p:cNvPr id="74754" name="Picture 2" descr="9331da53-5dd0-47aa-9038-e0965ffbc469@EURP190">
            <a:extLst>
              <a:ext uri="{FF2B5EF4-FFF2-40B4-BE49-F238E27FC236}">
                <a16:creationId xmlns:a16="http://schemas.microsoft.com/office/drawing/2014/main" id="{0A6AADA4-B421-48D0-B4F9-E47337165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71150"/>
            <a:ext cx="6768752" cy="522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37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650875" y="1484313"/>
            <a:ext cx="7807325" cy="1008062"/>
          </a:xfrm>
          <a:solidFill>
            <a:schemeClr val="hlink"/>
          </a:solidFill>
        </p:spPr>
        <p:txBody>
          <a:bodyPr/>
          <a:lstStyle/>
          <a:p>
            <a:pPr eaLnBrk="1" hangingPunct="1"/>
            <a:r>
              <a:rPr lang="nb-NO"/>
              <a:t>ORIENTERING SLUTT</a:t>
            </a:r>
          </a:p>
        </p:txBody>
      </p:sp>
      <p:graphicFrame>
        <p:nvGraphicFramePr>
          <p:cNvPr id="73731" name="Object 3"/>
          <p:cNvGraphicFramePr>
            <a:graphicFrameLocks noGrp="1" noChangeAspect="1"/>
          </p:cNvGraphicFramePr>
          <p:nvPr>
            <p:ph type="subTitle" idx="4294967295"/>
          </p:nvPr>
        </p:nvGraphicFramePr>
        <p:xfrm>
          <a:off x="1725613" y="2535238"/>
          <a:ext cx="4575175" cy="2836862"/>
        </p:xfrm>
        <a:graphic>
          <a:graphicData uri="http://schemas.openxmlformats.org/presentationml/2006/ole">
            <mc:AlternateContent xmlns:mc="http://schemas.openxmlformats.org/markup-compatibility/2006">
              <mc:Choice xmlns:v="urn:schemas-microsoft-com:vml" Requires="v">
                <p:oleObj name="Clip" r:id="rId3" imgW="1517964" imgH="893275" progId="">
                  <p:embed/>
                </p:oleObj>
              </mc:Choice>
              <mc:Fallback>
                <p:oleObj name="Clip" r:id="rId3" imgW="1517964" imgH="893275" progId="">
                  <p:embed/>
                  <p:pic>
                    <p:nvPicPr>
                      <p:cNvPr id="73731"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613" y="2535238"/>
                        <a:ext cx="4575175" cy="283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2133600" y="5540375"/>
            <a:ext cx="4267200" cy="349250"/>
          </a:xfrm>
          <a:prstGeom prst="rect">
            <a:avLst/>
          </a:prstGeom>
          <a:solidFill>
            <a:schemeClr val="accent1"/>
          </a:solidFill>
          <a:ln w="12700">
            <a:solidFill>
              <a:schemeClr val="tx1"/>
            </a:solidFill>
            <a:miter lim="800000"/>
            <a:headEnd/>
            <a:tailEnd/>
          </a:ln>
        </p:spPr>
        <p:txBody>
          <a:bodyPr anchor="ctr">
            <a:spAutoFit/>
          </a:bodyPr>
          <a:lstStyle/>
          <a:p>
            <a:pPr algn="ctr" eaLnBrk="0" hangingPunct="0">
              <a:spcBef>
                <a:spcPct val="50000"/>
              </a:spcBef>
            </a:pPr>
            <a:r>
              <a:rPr lang="nb-NO" sz="1600" b="1">
                <a:latin typeface="Arial Narrow" pitchFamily="34" charset="0"/>
                <a:cs typeface="Arial" charset="0"/>
              </a:rPr>
              <a:t>TAKK FOR OPPMERKSOMHETEN</a:t>
            </a:r>
          </a:p>
        </p:txBody>
      </p:sp>
    </p:spTree>
    <p:extLst>
      <p:ext uri="{BB962C8B-B14F-4D97-AF65-F5344CB8AC3E}">
        <p14:creationId xmlns:p14="http://schemas.microsoft.com/office/powerpoint/2010/main" val="410631653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640" y="332656"/>
            <a:ext cx="6984776" cy="1122883"/>
          </a:xfrm>
        </p:spPr>
        <p:txBody>
          <a:bodyPr/>
          <a:lstStyle/>
          <a:p>
            <a:pPr algn="ctr"/>
            <a:r>
              <a:rPr lang="nb-NO" dirty="0"/>
              <a:t>Innhold</a:t>
            </a:r>
          </a:p>
        </p:txBody>
      </p:sp>
      <p:sp>
        <p:nvSpPr>
          <p:cNvPr id="3" name="Plassholder for innhold 2"/>
          <p:cNvSpPr>
            <a:spLocks noGrp="1"/>
          </p:cNvSpPr>
          <p:nvPr>
            <p:ph idx="1"/>
          </p:nvPr>
        </p:nvSpPr>
        <p:spPr>
          <a:xfrm>
            <a:off x="470033" y="1486454"/>
            <a:ext cx="8229600" cy="4525963"/>
          </a:xfrm>
        </p:spPr>
        <p:txBody>
          <a:bodyPr/>
          <a:lstStyle/>
          <a:p>
            <a:r>
              <a:rPr lang="nb-NO" dirty="0"/>
              <a:t>Trygdeoppgjøret 2022</a:t>
            </a:r>
          </a:p>
          <a:p>
            <a:r>
              <a:rPr lang="nb-NO" dirty="0"/>
              <a:t>Statsbudsjettet 2023/2024</a:t>
            </a:r>
          </a:p>
          <a:p>
            <a:r>
              <a:rPr lang="nb-NO" dirty="0"/>
              <a:t>Medlemsstatistikk/Rekruttering</a:t>
            </a:r>
          </a:p>
          <a:p>
            <a:pPr marL="0" indent="0">
              <a:buNone/>
            </a:pPr>
            <a:endParaRPr lang="nb-NO" dirty="0"/>
          </a:p>
          <a:p>
            <a:r>
              <a:rPr lang="nb-NO" dirty="0"/>
              <a:t>Eventuelt</a:t>
            </a:r>
          </a:p>
          <a:p>
            <a:pPr lvl="1"/>
            <a:endParaRPr lang="nb-NO" dirty="0"/>
          </a:p>
          <a:p>
            <a:pPr lvl="1"/>
            <a:endParaRPr lang="nb-NO" dirty="0"/>
          </a:p>
          <a:p>
            <a:pPr marL="457200" lvl="1" indent="0">
              <a:buNone/>
            </a:pPr>
            <a:endParaRPr lang="nb-NO" dirty="0"/>
          </a:p>
          <a:p>
            <a:pPr marL="0" indent="0">
              <a:buNone/>
            </a:pPr>
            <a:endParaRPr lang="nb-NO" dirty="0"/>
          </a:p>
          <a:p>
            <a:pPr marL="0" indent="0">
              <a:buNone/>
            </a:pPr>
            <a:endParaRPr lang="nb-NO" dirty="0"/>
          </a:p>
        </p:txBody>
      </p:sp>
      <p:sp>
        <p:nvSpPr>
          <p:cNvPr id="4" name="Plassholder for dato 3"/>
          <p:cNvSpPr>
            <a:spLocks noGrp="1"/>
          </p:cNvSpPr>
          <p:nvPr>
            <p:ph type="dt" sz="half" idx="10"/>
          </p:nvPr>
        </p:nvSpPr>
        <p:spPr/>
        <p:txBody>
          <a:bodyPr/>
          <a:lstStyle/>
          <a:p>
            <a:pPr>
              <a:defRPr/>
            </a:pPr>
            <a:r>
              <a:rPr lang="nb-NO" dirty="0"/>
              <a:t> </a:t>
            </a:r>
          </a:p>
          <a:p>
            <a:pPr>
              <a:defRPr/>
            </a:pPr>
            <a:endParaRPr lang="nb-NO" dirty="0"/>
          </a:p>
        </p:txBody>
      </p:sp>
      <p:sp>
        <p:nvSpPr>
          <p:cNvPr id="5" name="Plassholder for bunntekst 4"/>
          <p:cNvSpPr>
            <a:spLocks noGrp="1"/>
          </p:cNvSpPr>
          <p:nvPr>
            <p:ph type="ftr" sz="quarter" idx="11"/>
          </p:nvPr>
        </p:nvSpPr>
        <p:spPr/>
        <p:txBody>
          <a:bodyPr/>
          <a:lstStyle/>
          <a:p>
            <a:pPr>
              <a:defRPr/>
            </a:pPr>
            <a:r>
              <a:rPr lang="nb-NO" dirty="0"/>
              <a:t>FORSVARETS SENIORFORBUND STIFTET 15 FEBRUAR 1983</a:t>
            </a:r>
          </a:p>
        </p:txBody>
      </p:sp>
      <p:sp>
        <p:nvSpPr>
          <p:cNvPr id="6" name="Plassholder for lysbildenummer 5"/>
          <p:cNvSpPr>
            <a:spLocks noGrp="1"/>
          </p:cNvSpPr>
          <p:nvPr>
            <p:ph type="sldNum" sz="quarter" idx="12"/>
          </p:nvPr>
        </p:nvSpPr>
        <p:spPr/>
        <p:txBody>
          <a:bodyPr/>
          <a:lstStyle/>
          <a:p>
            <a:pPr>
              <a:defRPr/>
            </a:pPr>
            <a:fld id="{A3B23605-069D-46C2-9004-89B1558930DA}" type="slidenum">
              <a:rPr lang="nb-NO" smtClean="0"/>
              <a:pPr>
                <a:defRPr/>
              </a:pPr>
              <a:t>4</a:t>
            </a:fld>
            <a:endParaRPr 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Plassholder for bunntekst 3"/>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cs typeface="Arial" charset="0"/>
              </a:rPr>
              <a:t>Forsvarets Seniorforbund</a:t>
            </a:r>
          </a:p>
          <a:p>
            <a:pPr algn="ctr">
              <a:spcBef>
                <a:spcPct val="50000"/>
              </a:spcBef>
            </a:pPr>
            <a:r>
              <a:rPr lang="nb-NO" sz="1000" dirty="0">
                <a:solidFill>
                  <a:srgbClr val="FF0000"/>
                </a:solidFill>
                <a:latin typeface="Times New Roman" pitchFamily="18" charset="0"/>
                <a:cs typeface="Arial" charset="0"/>
              </a:rPr>
              <a:t>Stiftet 15.februar 1983</a:t>
            </a:r>
          </a:p>
        </p:txBody>
      </p:sp>
      <p:sp>
        <p:nvSpPr>
          <p:cNvPr id="12291" name="Rectangle 6"/>
          <p:cNvSpPr>
            <a:spLocks noChangeArrowheads="1"/>
          </p:cNvSpPr>
          <p:nvPr/>
        </p:nvSpPr>
        <p:spPr bwMode="auto">
          <a:xfrm>
            <a:off x="1781175" y="15875"/>
            <a:ext cx="6878638" cy="1616075"/>
          </a:xfrm>
          <a:prstGeom prst="rect">
            <a:avLst/>
          </a:prstGeom>
          <a:noFill/>
          <a:ln w="9525">
            <a:noFill/>
            <a:miter lim="800000"/>
            <a:headEnd/>
            <a:tailEnd/>
          </a:ln>
        </p:spPr>
        <p:txBody>
          <a:bodyPr anchor="ctr">
            <a:spAutoFit/>
          </a:bodyPr>
          <a:lstStyle/>
          <a:p>
            <a:pPr algn="ctr"/>
            <a:endParaRPr lang="nb-NO" sz="1800" b="1" dirty="0">
              <a:solidFill>
                <a:srgbClr val="594FDB"/>
              </a:solidFill>
            </a:endParaRPr>
          </a:p>
          <a:p>
            <a:pPr algn="ctr"/>
            <a:endParaRPr lang="nb-NO" sz="1800" b="1" dirty="0">
              <a:solidFill>
                <a:srgbClr val="594FDB"/>
              </a:solidFill>
            </a:endParaRPr>
          </a:p>
          <a:p>
            <a:pPr algn="ctr"/>
            <a:r>
              <a:rPr lang="nb-NO" sz="3200" b="1" dirty="0">
                <a:solidFill>
                  <a:srgbClr val="594FDB"/>
                </a:solidFill>
              </a:rPr>
              <a:t>FORSVARETS  SENIORFORBUND (FSF)</a:t>
            </a:r>
          </a:p>
        </p:txBody>
      </p:sp>
      <p:sp>
        <p:nvSpPr>
          <p:cNvPr id="12293" name="Rectangle 2"/>
          <p:cNvSpPr>
            <a:spLocks noChangeArrowheads="1"/>
          </p:cNvSpPr>
          <p:nvPr/>
        </p:nvSpPr>
        <p:spPr bwMode="auto">
          <a:xfrm>
            <a:off x="5303838" y="1916113"/>
            <a:ext cx="3840162" cy="576262"/>
          </a:xfrm>
          <a:prstGeom prst="rect">
            <a:avLst/>
          </a:prstGeom>
          <a:noFill/>
          <a:ln w="9525">
            <a:noFill/>
            <a:miter lim="800000"/>
            <a:headEnd/>
            <a:tailEnd/>
          </a:ln>
        </p:spPr>
        <p:txBody>
          <a:bodyPr anchor="ctr"/>
          <a:lstStyle/>
          <a:p>
            <a:endParaRPr lang="nb-NO" sz="2800">
              <a:solidFill>
                <a:srgbClr val="FF0000"/>
              </a:solidFill>
              <a:latin typeface="Times New Roman" pitchFamily="18" charset="0"/>
              <a:cs typeface="Arial" charset="0"/>
            </a:endParaRPr>
          </a:p>
        </p:txBody>
      </p:sp>
      <p:sp>
        <p:nvSpPr>
          <p:cNvPr id="12294" name="Text Box 7"/>
          <p:cNvSpPr txBox="1">
            <a:spLocks noChangeArrowheads="1"/>
          </p:cNvSpPr>
          <p:nvPr/>
        </p:nvSpPr>
        <p:spPr bwMode="auto">
          <a:xfrm>
            <a:off x="5436095" y="1677919"/>
            <a:ext cx="3354983" cy="2616101"/>
          </a:xfrm>
          <a:prstGeom prst="rect">
            <a:avLst/>
          </a:prstGeom>
          <a:noFill/>
          <a:ln w="9525">
            <a:noFill/>
            <a:miter lim="800000"/>
            <a:headEnd/>
            <a:tailEnd/>
          </a:ln>
        </p:spPr>
        <p:txBody>
          <a:bodyPr wrap="square">
            <a:spAutoFit/>
          </a:bodyPr>
          <a:lstStyle/>
          <a:p>
            <a:pPr algn="ctr"/>
            <a:endParaRPr lang="nb-NO" sz="3600" b="1" dirty="0">
              <a:solidFill>
                <a:srgbClr val="0066FF"/>
              </a:solidFill>
              <a:latin typeface="Catriel" pitchFamily="2" charset="0"/>
              <a:cs typeface="Arial" charset="0"/>
            </a:endParaRPr>
          </a:p>
          <a:p>
            <a:pPr algn="ctr"/>
            <a:endParaRPr lang="nb-NO" sz="2800" b="1" dirty="0">
              <a:solidFill>
                <a:srgbClr val="0066FF"/>
              </a:solidFill>
              <a:latin typeface="Catriel" pitchFamily="2" charset="0"/>
              <a:cs typeface="Arial" charset="0"/>
            </a:endParaRPr>
          </a:p>
          <a:p>
            <a:pPr algn="ctr"/>
            <a:endParaRPr lang="nb-NO" sz="2800" b="1" dirty="0">
              <a:solidFill>
                <a:srgbClr val="0066FF"/>
              </a:solidFill>
              <a:latin typeface="Catriel" pitchFamily="2" charset="0"/>
              <a:cs typeface="Arial" charset="0"/>
            </a:endParaRPr>
          </a:p>
          <a:p>
            <a:pPr algn="ctr"/>
            <a:r>
              <a:rPr lang="nb-NO" sz="2800" b="1" dirty="0">
                <a:solidFill>
                  <a:srgbClr val="0066FF"/>
                </a:solidFill>
                <a:latin typeface="Catriel" pitchFamily="2" charset="0"/>
                <a:cs typeface="Arial" charset="0"/>
              </a:rPr>
              <a:t>Trygdeoppgjøret</a:t>
            </a:r>
          </a:p>
          <a:p>
            <a:pPr algn="ctr"/>
            <a:r>
              <a:rPr lang="nb-NO" sz="2800" b="1" dirty="0">
                <a:solidFill>
                  <a:srgbClr val="0066FF"/>
                </a:solidFill>
                <a:latin typeface="Catriel" pitchFamily="2" charset="0"/>
                <a:cs typeface="Arial" charset="0"/>
              </a:rPr>
              <a:t>2021</a:t>
            </a:r>
          </a:p>
          <a:p>
            <a:pPr algn="ctr"/>
            <a:endParaRPr lang="nb-NO" sz="1600" b="1" dirty="0">
              <a:solidFill>
                <a:srgbClr val="0066FF"/>
              </a:solidFill>
              <a:latin typeface="Catriel" pitchFamily="2" charset="0"/>
              <a:cs typeface="Arial" charset="0"/>
            </a:endParaRPr>
          </a:p>
        </p:txBody>
      </p:sp>
      <p:pic>
        <p:nvPicPr>
          <p:cNvPr id="3" name="Bilde 2">
            <a:extLst>
              <a:ext uri="{FF2B5EF4-FFF2-40B4-BE49-F238E27FC236}">
                <a16:creationId xmlns:a16="http://schemas.microsoft.com/office/drawing/2014/main" id="{FE6F2FCD-CE20-4C19-9EE3-FF46E5D26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80"/>
            <a:ext cx="5147072" cy="3860304"/>
          </a:xfrm>
          <a:prstGeom prst="rect">
            <a:avLst/>
          </a:prstGeo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tel 1"/>
          <p:cNvSpPr>
            <a:spLocks noGrp="1"/>
          </p:cNvSpPr>
          <p:nvPr>
            <p:ph type="ctrTitle"/>
          </p:nvPr>
        </p:nvSpPr>
        <p:spPr>
          <a:xfrm>
            <a:off x="1403350" y="188913"/>
            <a:ext cx="7269163" cy="1470025"/>
          </a:xfrm>
        </p:spPr>
        <p:txBody>
          <a:bodyPr/>
          <a:lstStyle/>
          <a:p>
            <a:pPr algn="ctr"/>
            <a:r>
              <a:rPr lang="nb-NO" altLang="nb-NO">
                <a:solidFill>
                  <a:schemeClr val="tx1"/>
                </a:solidFill>
              </a:rPr>
              <a:t>FREMTIDSFULLMAKT</a:t>
            </a:r>
          </a:p>
        </p:txBody>
      </p:sp>
      <p:sp>
        <p:nvSpPr>
          <p:cNvPr id="51203" name="Undertittel 2"/>
          <p:cNvSpPr>
            <a:spLocks noGrp="1"/>
          </p:cNvSpPr>
          <p:nvPr>
            <p:ph type="subTitle" idx="1"/>
          </p:nvPr>
        </p:nvSpPr>
        <p:spPr>
          <a:xfrm>
            <a:off x="1371600" y="1916113"/>
            <a:ext cx="6400800" cy="3722687"/>
          </a:xfrm>
        </p:spPr>
        <p:txBody>
          <a:bodyPr/>
          <a:lstStyle/>
          <a:p>
            <a:pPr>
              <a:lnSpc>
                <a:spcPct val="80000"/>
              </a:lnSpc>
            </a:pPr>
            <a:r>
              <a:rPr lang="nb-NO" altLang="nb-NO" sz="2700">
                <a:solidFill>
                  <a:schemeClr val="tx1"/>
                </a:solidFill>
              </a:rPr>
              <a:t>Det fremgår av vergemålsloven § 78 hva en fremtidsfullmakt er. Bestemmelsen lyder:</a:t>
            </a:r>
          </a:p>
          <a:p>
            <a:pPr>
              <a:lnSpc>
                <a:spcPct val="80000"/>
              </a:lnSpc>
            </a:pPr>
            <a:endParaRPr lang="nb-NO" altLang="nb-NO" sz="2700">
              <a:solidFill>
                <a:schemeClr val="tx1"/>
              </a:solidFill>
            </a:endParaRPr>
          </a:p>
          <a:p>
            <a:pPr>
              <a:lnSpc>
                <a:spcPct val="80000"/>
              </a:lnSpc>
            </a:pPr>
            <a:r>
              <a:rPr lang="nb-NO" altLang="nb-NO" sz="2700">
                <a:solidFill>
                  <a:schemeClr val="tx1"/>
                </a:solidFill>
              </a:rPr>
              <a:t>«En fremtidsfullmakt er en fullmakt til én eller flere personer om å representere fullmaktsgiveren etter at fullmaktsgiveren på grunn av sinnslidelse, herunder demens, eller alvorlig svekket helbred ikke lenger er i stand til å ivareta sine interesser innen de områdene som omfattes av fullmakten.</a:t>
            </a:r>
            <a:r>
              <a:rPr lang="nb-NO" altLang="nb-NO" sz="2700">
                <a:solidFill>
                  <a:srgbClr val="898989"/>
                </a:solidFill>
              </a:rPr>
              <a:t>»</a:t>
            </a:r>
          </a:p>
          <a:p>
            <a:pPr>
              <a:lnSpc>
                <a:spcPct val="80000"/>
              </a:lnSpc>
            </a:pPr>
            <a:endParaRPr lang="nb-NO" altLang="nb-NO" sz="2700">
              <a:solidFill>
                <a:srgbClr val="898989"/>
              </a:solidFill>
            </a:endParaRPr>
          </a:p>
        </p:txBody>
      </p:sp>
    </p:spTree>
    <p:extLst>
      <p:ext uri="{BB962C8B-B14F-4D97-AF65-F5344CB8AC3E}">
        <p14:creationId xmlns:p14="http://schemas.microsoft.com/office/powerpoint/2010/main" val="27303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52227" name="Plassholder for innhold 2"/>
          <p:cNvSpPr>
            <a:spLocks noGrp="1"/>
          </p:cNvSpPr>
          <p:nvPr>
            <p:ph idx="1"/>
          </p:nvPr>
        </p:nvSpPr>
        <p:spPr>
          <a:xfrm>
            <a:off x="457200" y="1268760"/>
            <a:ext cx="8229600" cy="4857403"/>
          </a:xfrm>
        </p:spPr>
        <p:txBody>
          <a:bodyPr/>
          <a:lstStyle/>
          <a:p>
            <a:r>
              <a:rPr lang="nb-NO" altLang="nb-NO" dirty="0"/>
              <a:t>Fylkesmannen er vergemålsmyndighet og oppnevner verge for den som trenger det</a:t>
            </a:r>
          </a:p>
          <a:p>
            <a:r>
              <a:rPr lang="nb-NO" altLang="nb-NO" dirty="0"/>
              <a:t>En fremtidsfullmakt er et privat alternativ til offentlig verge</a:t>
            </a:r>
          </a:p>
          <a:p>
            <a:r>
              <a:rPr lang="nb-NO" altLang="nb-NO" dirty="0"/>
              <a:t>Ved å opprette fremtidsfullmakt kan du bestemme hvem som skal styre din privatøkonomi og hvordan det skal gjøres, dersom du skulle komme i en situasjon hvor du selv ikke kan gjøre det  </a:t>
            </a:r>
          </a:p>
        </p:txBody>
      </p:sp>
    </p:spTree>
    <p:extLst>
      <p:ext uri="{BB962C8B-B14F-4D97-AF65-F5344CB8AC3E}">
        <p14:creationId xmlns:p14="http://schemas.microsoft.com/office/powerpoint/2010/main" val="5234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1000"/>
                                        <p:tgtEl>
                                          <p:spTgt spid="52227">
                                            <p:txEl>
                                              <p:pRg st="2" end="2"/>
                                            </p:txEl>
                                          </p:spTgt>
                                        </p:tgtEl>
                                      </p:cBhvr>
                                    </p:animEffect>
                                    <p:anim calcmode="lin" valueType="num">
                                      <p:cBhvr>
                                        <p:cTn id="22"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54275" name="Plassholder for innhold 2"/>
          <p:cNvSpPr>
            <a:spLocks noGrp="1"/>
          </p:cNvSpPr>
          <p:nvPr>
            <p:ph idx="1"/>
          </p:nvPr>
        </p:nvSpPr>
        <p:spPr/>
        <p:txBody>
          <a:bodyPr/>
          <a:lstStyle/>
          <a:p>
            <a:r>
              <a:rPr lang="nb-NO" altLang="nb-NO" dirty="0"/>
              <a:t>En fremtidsfullmakt kan gjelde både personlige og økonomiske forhold, og det kan omfatte alle disposisjoner eller bare noen.</a:t>
            </a:r>
            <a:br>
              <a:rPr lang="nb-NO" altLang="nb-NO" dirty="0"/>
            </a:br>
            <a:endParaRPr lang="nb-NO" altLang="nb-NO" dirty="0"/>
          </a:p>
          <a:p>
            <a:r>
              <a:rPr lang="nb-NO" altLang="nb-NO" dirty="0"/>
              <a:t>Det kan i fullmakten også gis instruksjoner om hvordan den skal benyttes. Det kan også fastsettes regnskaps- og dokumentasjonsplikt for fullmektigen.</a:t>
            </a:r>
          </a:p>
        </p:txBody>
      </p:sp>
    </p:spTree>
    <p:extLst>
      <p:ext uri="{BB962C8B-B14F-4D97-AF65-F5344CB8AC3E}">
        <p14:creationId xmlns:p14="http://schemas.microsoft.com/office/powerpoint/2010/main" val="11208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3" name="Plassholder for innhold 2"/>
          <p:cNvSpPr>
            <a:spLocks noGrp="1"/>
          </p:cNvSpPr>
          <p:nvPr>
            <p:ph idx="1"/>
          </p:nvPr>
        </p:nvSpPr>
        <p:spPr/>
        <p:txBody>
          <a:bodyPr>
            <a:normAutofit/>
          </a:bodyPr>
          <a:lstStyle/>
          <a:p>
            <a:pPr>
              <a:buFont typeface="Arial" charset="0"/>
              <a:buChar char="•"/>
              <a:defRPr/>
            </a:pPr>
            <a:r>
              <a:rPr lang="nb-NO" dirty="0">
                <a:ea typeface="ＭＳ Ｐゴシック" pitchFamily="34" charset="-128"/>
              </a:rPr>
              <a:t>Det gjelder samme formkrav til fremtidsfullmakt som ved testament. </a:t>
            </a:r>
          </a:p>
          <a:p>
            <a:pPr marL="0" indent="0">
              <a:buNone/>
              <a:defRPr/>
            </a:pPr>
            <a:endParaRPr lang="nb-NO" dirty="0">
              <a:ea typeface="ＭＳ Ｐゴシック" pitchFamily="34" charset="-128"/>
            </a:endParaRPr>
          </a:p>
          <a:p>
            <a:pPr>
              <a:buFont typeface="Arial" charset="0"/>
              <a:buChar char="•"/>
              <a:defRPr/>
            </a:pPr>
            <a:r>
              <a:rPr lang="nb-NO" dirty="0">
                <a:ea typeface="ＭＳ Ｐゴシック" pitchFamily="34" charset="-128"/>
              </a:rPr>
              <a:t>Opprettelsen av en fremtidsfullmakt må selvsagt gjøres mens en er åndsfrisk.</a:t>
            </a:r>
          </a:p>
          <a:p>
            <a:pPr marL="0" indent="0">
              <a:buNone/>
              <a:defRPr/>
            </a:pPr>
            <a:endParaRPr lang="nb-NO" dirty="0">
              <a:ea typeface="ＭＳ Ｐゴシック" pitchFamily="34" charset="-128"/>
            </a:endParaRPr>
          </a:p>
        </p:txBody>
      </p:sp>
    </p:spTree>
    <p:extLst>
      <p:ext uri="{BB962C8B-B14F-4D97-AF65-F5344CB8AC3E}">
        <p14:creationId xmlns:p14="http://schemas.microsoft.com/office/powerpoint/2010/main" val="28037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11858</TotalTime>
  <Words>2058</Words>
  <Application>Microsoft Office PowerPoint</Application>
  <PresentationFormat>Skjermfremvisning (4:3)</PresentationFormat>
  <Paragraphs>284</Paragraphs>
  <Slides>34</Slides>
  <Notes>6</Notes>
  <HiddenSlides>12</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34</vt:i4>
      </vt:variant>
    </vt:vector>
  </HeadingPairs>
  <TitlesOfParts>
    <vt:vector size="41" baseType="lpstr">
      <vt:lpstr>Arial</vt:lpstr>
      <vt:lpstr>Arial Narrow</vt:lpstr>
      <vt:lpstr>Calibri</vt:lpstr>
      <vt:lpstr>Catriel</vt:lpstr>
      <vt:lpstr>Times New Roman</vt:lpstr>
      <vt:lpstr>Office-tema</vt:lpstr>
      <vt:lpstr>Clip</vt:lpstr>
      <vt:lpstr>PowerPoint-presentasjon</vt:lpstr>
      <vt:lpstr>PowerPoint-presentasjon</vt:lpstr>
      <vt:lpstr>PowerPoint-presentasjon</vt:lpstr>
      <vt:lpstr>Innhold</vt:lpstr>
      <vt:lpstr>PowerPoint-presentasjon</vt:lpstr>
      <vt:lpstr>FREMTIDSFULLMAKT</vt:lpstr>
      <vt:lpstr>FREMTIDSFULLMAKT</vt:lpstr>
      <vt:lpstr>FREMTIDSFULLMAKT</vt:lpstr>
      <vt:lpstr>FREMTIDSFULLMAKT</vt:lpstr>
      <vt:lpstr>FREMTIDSFULLMAKT</vt:lpstr>
      <vt:lpstr>PowerPoint-presentasjon</vt:lpstr>
      <vt:lpstr>Fremtidsfullmakt - eksempel</vt:lpstr>
      <vt:lpstr>Fremtidsfullmakt – eksempel fortsettelse</vt:lpstr>
      <vt:lpstr>Fremtidsfullmakt eksempel - fortsettelse</vt:lpstr>
      <vt:lpstr>PowerPoint-presentasjon</vt:lpstr>
      <vt:lpstr>FSF sine krav til trygdeoppgjøret 2022</vt:lpstr>
      <vt:lpstr>Trygdeoppgjøret 2022 - Forhold</vt:lpstr>
      <vt:lpstr>Resultat trygdeoppgjøret 2022</vt:lpstr>
      <vt:lpstr>Trygdeoppgjøret 2022 – Tallgrunnlag per 1. mai 2022</vt:lpstr>
      <vt:lpstr>PowerPoint-presentasjon</vt:lpstr>
      <vt:lpstr>Eldrepolitiske dokument</vt:lpstr>
      <vt:lpstr>FSF sine mål:</vt:lpstr>
      <vt:lpstr>Statsbudsjettet – krav FSF</vt:lpstr>
      <vt:lpstr>Statsbudsjettet - fortsettelse</vt:lpstr>
      <vt:lpstr> Medlemsutvikling  </vt:lpstr>
      <vt:lpstr>Medlemsutvikling 2019 - 2022</vt:lpstr>
      <vt:lpstr>FSF </vt:lpstr>
      <vt:lpstr>FSF Voss</vt:lpstr>
      <vt:lpstr>§ 3 Medlemskap  (1) Forsvarets seniorforbund tar opp som medlemmer tilsatt og tidligere tilsatt militært/engasjert og sivilt personell i Forsvaret, deres ektefeller, samboere og etterlatte.  Videre kan opptas som fullverdige medlemmer personer som er positive til og støtter opp om Forsvarets posisjon og rolle i samfunnet. </vt:lpstr>
      <vt:lpstr>Hva gjør vi?</vt:lpstr>
      <vt:lpstr>Hvorfor bli medlem i FSF?</vt:lpstr>
      <vt:lpstr>ORIENTERING SLUTT</vt:lpstr>
      <vt:lpstr>Ektefellepensjon</vt:lpstr>
      <vt:lpstr>ORIENTERING SLUTT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FPF</dc:creator>
  <cp:lastModifiedBy>Terje Gjelsvik</cp:lastModifiedBy>
  <cp:revision>787</cp:revision>
  <cp:lastPrinted>2022-03-29T12:18:34Z</cp:lastPrinted>
  <dcterms:created xsi:type="dcterms:W3CDTF">2011-06-09T11:36:03Z</dcterms:created>
  <dcterms:modified xsi:type="dcterms:W3CDTF">2022-09-28T10:01:02Z</dcterms:modified>
</cp:coreProperties>
</file>