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0.wmf" ContentType="image/x-wmf"/>
  <Override PartName="/ppt/media/image18.jpeg" ContentType="image/jpeg"/>
  <Override PartName="/ppt/media/image15.png" ContentType="image/png"/>
  <Override PartName="/ppt/media/image12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7.jpeg" ContentType="image/jpeg"/>
  <Override PartName="/ppt/media/image6.png" ContentType="image/png"/>
  <Override PartName="/ppt/media/image8.png" ContentType="image/png"/>
  <Override PartName="/ppt/media/image14.jpeg" ContentType="image/jpeg"/>
  <Override PartName="/ppt/media/image5.png" ContentType="image/png"/>
  <Override PartName="/ppt/media/image2.png" ContentType="image/png"/>
  <Override PartName="/ppt/media/image4.jpeg" ContentType="image/jpeg"/>
  <Override PartName="/ppt/media/image16.png" ContentType="image/png"/>
  <Override PartName="/ppt/media/image13.jpeg" ContentType="image/jpeg"/>
  <Override PartName="/ppt/media/image1.jpeg" ContentType="image/jpe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nb-NO" sz="2000">
                <a:latin typeface="Arial"/>
              </a:rPr>
              <a:t>Klikk for å redigere notatformatet</a:t>
            </a:r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nb-NO" sz="1400">
                <a:latin typeface="Times New Roman"/>
              </a:rPr>
              <a:t>&lt;topptekst&gt;</a:t>
            </a:r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nb-NO" sz="1400">
                <a:latin typeface="Times New Roman"/>
              </a:rPr>
              <a:t>&lt;dato/klokkeslett&gt;</a:t>
            </a:r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nb-NO" sz="1400">
                <a:latin typeface="Times New Roman"/>
              </a:rPr>
              <a:t>&lt;bunntekst&gt;</a:t>
            </a:r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69B873E-D52F-4D83-823E-5846ECEA07C3}" type="slidenum">
              <a:rPr lang="nb-NO" sz="1400">
                <a:latin typeface="Times New Roman"/>
              </a:rPr>
              <a:t>&lt;nummer&gt;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4560" cy="4465440"/>
          </a:xfrm>
          <a:prstGeom prst="rect">
            <a:avLst/>
          </a:prstGeom>
        </p:spPr>
        <p:txBody>
          <a:bodyPr lIns="91800" rIns="91800"/>
          <a:p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38527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5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0" y="0"/>
            <a:ext cx="2945880" cy="496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9" name="TextShape 3"/>
          <p:cNvSpPr txBox="1"/>
          <p:nvPr/>
        </p:nvSpPr>
        <p:spPr>
          <a:xfrm>
            <a:off x="3849840" y="0"/>
            <a:ext cx="2945880" cy="496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nb-NO" sz="1200">
                <a:latin typeface="Calibri"/>
              </a:rPr>
              <a:t>17.01.18</a:t>
            </a:r>
            <a:endParaRPr/>
          </a:p>
        </p:txBody>
      </p:sp>
      <p:sp>
        <p:nvSpPr>
          <p:cNvPr id="370" name="TextShape 4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76B13EAA-F777-4449-B235-56ECBF9CDDC9}" type="slidenum">
              <a:rPr lang="nb-NO" sz="1200">
                <a:latin typeface="Calibri"/>
              </a:rPr>
              <a:t>&lt;nummer&gt;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5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2" name="CustomShape 2"/>
          <p:cNvSpPr/>
          <p:nvPr/>
        </p:nvSpPr>
        <p:spPr>
          <a:xfrm>
            <a:off x="0" y="0"/>
            <a:ext cx="2945160" cy="49608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CustomShape 3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CustomShape 4"/>
          <p:cNvSpPr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5440"/>
          </a:xfrm>
          <a:prstGeom prst="rect">
            <a:avLst/>
          </a:prstGeom>
        </p:spPr>
        <p:txBody>
          <a:bodyPr/>
          <a:p>
            <a:r>
              <a:rPr lang="nb-NO" sz="2000">
                <a:latin typeface="Arial"/>
              </a:rPr>
              <a:t>nmnmnm</a:t>
            </a:r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0" y="0"/>
            <a:ext cx="2945880" cy="496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5" name="TextShape 3"/>
          <p:cNvSpPr txBox="1"/>
          <p:nvPr/>
        </p:nvSpPr>
        <p:spPr>
          <a:xfrm>
            <a:off x="3849840" y="0"/>
            <a:ext cx="2945880" cy="496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nb-NO" sz="1200">
                <a:latin typeface="Calibri"/>
              </a:rPr>
              <a:t>17.01.18</a:t>
            </a:r>
            <a:endParaRPr/>
          </a:p>
        </p:txBody>
      </p:sp>
      <p:sp>
        <p:nvSpPr>
          <p:cNvPr id="366" name="TextShape 4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89400D2-FFF0-4F6B-85DF-42A7B3A5E5ED}" type="slidenum">
              <a:rPr lang="nb-NO" sz="1200">
                <a:latin typeface="Calibri"/>
              </a:rPr>
              <a:t>&lt;nummer&gt;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68360" y="27000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68360" y="27000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68360" y="27000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333360"/>
            <a:ext cx="718920" cy="10792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68360" y="27000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Klikk for å redigere titteltekstformatetKlikk for å redigere tittelstil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Klikk for å redigere formatet på disposisjonsteksten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Andre disposisjonsnivå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Tredje disposisjonsnivå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Fjerde disposisjonsnivå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Sjette disposisjonsnivå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Sjuende disposisjonsnivåKlikk for å redigere tekststiler i malen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800">
                <a:solidFill>
                  <a:srgbClr val="000000"/>
                </a:solidFill>
                <a:latin typeface="Calibri"/>
                <a:ea typeface="ＭＳ Ｐゴシック"/>
              </a:rPr>
              <a:t>Andre nivå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Tredje nivå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Fjerde nivå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Femte nivå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09.06.2011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6B02BCD-4737-4C76-AD9B-9064CFCAD9A2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333360"/>
            <a:ext cx="718920" cy="1079280"/>
          </a:xfrm>
          <a:prstGeom prst="rect">
            <a:avLst/>
          </a:prstGeom>
          <a:ln w="936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17.01.18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0A191EB-9661-4499-9CD4-B8D665D2F55F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nb-NO" sz="2400">
                <a:latin typeface="Arial"/>
              </a:rPr>
              <a:t>Klikk for å redigere titteltekstformatet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nb-NO" sz="3200">
                <a:latin typeface="Calibri"/>
              </a:rPr>
              <a:t>Klikk for å redigere formatet på disposisjonsteksten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2400">
                <a:latin typeface="Calibri"/>
              </a:rPr>
              <a:t>Andre disposisjonsnivå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Tredje disposisjonsnivå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 sz="2000">
                <a:latin typeface="Calibri"/>
              </a:rPr>
              <a:t>Fjerde disposisjonsnivå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Sjette disposisjonsnivå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Sjuende disposisjonsnivå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333360"/>
            <a:ext cx="718920" cy="1079280"/>
          </a:xfrm>
          <a:prstGeom prst="rect">
            <a:avLst/>
          </a:prstGeom>
          <a:ln w="936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Klikk for å redigere titteltekstformatetKlikk for å redigere tittelstil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09.06.2011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68FDDCF-C1C7-4398-9C39-33CFF8AD35DA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nb-NO" sz="3200">
                <a:latin typeface="Calibri"/>
              </a:rPr>
              <a:t>Klikk for å redigere formatet på disposisjonsteksten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2400">
                <a:latin typeface="Calibri"/>
              </a:rPr>
              <a:t>Andre disposisjonsnivå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Tredje disposisjonsnivå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 sz="2000">
                <a:latin typeface="Calibri"/>
              </a:rPr>
              <a:t>Fjerde disposisjonsnivå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Sjette disposisjonsnivå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 sz="2000">
                <a:latin typeface="Calibri"/>
              </a:rPr>
              <a:t>Sjuende disposisjonsnivå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523880" y="6400800"/>
            <a:ext cx="6171840" cy="304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nb-NO" sz="1000">
                <a:solidFill>
                  <a:srgbClr val="ff0000"/>
                </a:solidFill>
                <a:latin typeface="Times New Roman"/>
                <a:ea typeface="ＭＳ Ｐゴシック"/>
              </a:rPr>
              <a:t>Forsvarets Seniorforbund</a:t>
            </a:r>
            <a:endParaRPr/>
          </a:p>
          <a:p>
            <a:pPr algn="ctr">
              <a:lnSpc>
                <a:spcPct val="100000"/>
              </a:lnSpc>
            </a:pPr>
            <a:r>
              <a:rPr lang="nb-NO" sz="1000">
                <a:solidFill>
                  <a:srgbClr val="ff0000"/>
                </a:solidFill>
                <a:latin typeface="Times New Roman"/>
                <a:ea typeface="ＭＳ Ｐゴシック"/>
              </a:rPr>
              <a:t>Stiftet 15.februar 1983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1781280" y="16560"/>
            <a:ext cx="6878160" cy="1614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594fdb"/>
                </a:solidFill>
                <a:latin typeface="Arial"/>
                <a:ea typeface="ＭＳ Ｐゴシック"/>
              </a:rPr>
              <a:t>FORSVARETS  SENIORFORBUND (FSF)</a:t>
            </a:r>
            <a:endParaRPr/>
          </a:p>
        </p:txBody>
      </p:sp>
      <p:sp>
        <p:nvSpPr>
          <p:cNvPr id="127" name="CustomShape 3"/>
          <p:cNvSpPr/>
          <p:nvPr/>
        </p:nvSpPr>
        <p:spPr>
          <a:xfrm>
            <a:off x="5303880" y="1916280"/>
            <a:ext cx="3839760" cy="5760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28" name="CustomShape 4"/>
          <p:cNvSpPr/>
          <p:nvPr/>
        </p:nvSpPr>
        <p:spPr>
          <a:xfrm>
            <a:off x="5436000" y="1628640"/>
            <a:ext cx="3354480" cy="289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66ff"/>
                </a:solidFill>
                <a:latin typeface="Catriel"/>
                <a:ea typeface="ＭＳ Ｐゴシック"/>
              </a:rPr>
              <a:t>Orientering –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66ff"/>
                </a:solidFill>
                <a:latin typeface="Catriel"/>
                <a:ea typeface="ＭＳ Ｐゴシック"/>
              </a:rPr>
              <a:t>FSF Ringerike/Hole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nb-NO" sz="1600">
                <a:solidFill>
                  <a:srgbClr val="0066ff"/>
                </a:solidFill>
                <a:latin typeface="Catriel"/>
                <a:ea typeface="ＭＳ Ｐゴシック"/>
              </a:rPr>
              <a:t>15. november 2017</a:t>
            </a:r>
            <a:endParaRPr/>
          </a:p>
        </p:txBody>
      </p:sp>
      <p:sp>
        <p:nvSpPr>
          <p:cNvPr id="129" name="CustomShape 5"/>
          <p:cNvSpPr/>
          <p:nvPr/>
        </p:nvSpPr>
        <p:spPr>
          <a:xfrm>
            <a:off x="4788000" y="3876840"/>
            <a:ext cx="325728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30" name="CustomShape 6"/>
          <p:cNvSpPr/>
          <p:nvPr/>
        </p:nvSpPr>
        <p:spPr>
          <a:xfrm>
            <a:off x="6084000" y="5168160"/>
            <a:ext cx="244800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nb-NO">
                <a:solidFill>
                  <a:srgbClr val="000000"/>
                </a:solidFill>
                <a:latin typeface="Arial"/>
                <a:ea typeface="ＭＳ Ｐゴシック"/>
              </a:rPr>
              <a:t>Geir Anda</a:t>
            </a:r>
            <a:endParaRPr/>
          </a:p>
          <a:p>
            <a:pPr>
              <a:lnSpc>
                <a:spcPct val="100000"/>
              </a:lnSpc>
            </a:pPr>
            <a:r>
              <a:rPr lang="nb-NO">
                <a:solidFill>
                  <a:srgbClr val="000000"/>
                </a:solidFill>
                <a:latin typeface="Arial"/>
                <a:ea typeface="ＭＳ Ｐゴシック"/>
              </a:rPr>
              <a:t>Leder FSF</a:t>
            </a:r>
            <a:endParaRPr/>
          </a:p>
        </p:txBody>
      </p:sp>
      <p:pic>
        <p:nvPicPr>
          <p:cNvPr id="131" name="Bild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31800" y="2468160"/>
            <a:ext cx="3819600" cy="2544840"/>
          </a:xfrm>
          <a:prstGeom prst="rect">
            <a:avLst/>
          </a:prstGeom>
          <a:ln w="38160">
            <a:solidFill>
              <a:srgbClr val="ff0000"/>
            </a:solidFill>
            <a:round/>
          </a:ln>
        </p:spPr>
      </p:pic>
    </p:spTree>
  </p:cSld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7C1A576-CF5A-49C8-91AC-CD823A47E46B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Pensjonsgivende inntekt gir hvert kalenderår en pensjonsopptjening, tilsvarende 18,1 % av inntekt opp til 7,1 ganger grunnbeløpet 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Maksimal pensjonsgivende inntekt 2017 er 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kr   662.295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(gjennomsnitt G 2017 kr 93.281 )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7" name="TextShape 3"/>
          <p:cNvSpPr txBox="1"/>
          <p:nvPr/>
        </p:nvSpPr>
        <p:spPr>
          <a:xfrm>
            <a:off x="1332000" y="270000"/>
            <a:ext cx="73656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ff0000"/>
                </a:solidFill>
                <a:latin typeface="Calibri"/>
                <a:ea typeface="ＭＳ Ｐゴシック"/>
              </a:rPr>
              <a:t>FOLKETRYGDEN</a:t>
            </a: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nb-NO" sz="2800">
                <a:solidFill>
                  <a:srgbClr val="ff0000"/>
                </a:solidFill>
                <a:latin typeface="Calibri"/>
                <a:ea typeface="ＭＳ Ｐゴシック"/>
              </a:rPr>
              <a:t>NY OPPTJENINGSMODELL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F27C6AA-E29C-4C2D-B703-71AA1314043F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1908000" y="270000"/>
            <a:ext cx="678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ff0000"/>
                </a:solidFill>
                <a:latin typeface="Calibri"/>
                <a:ea typeface="ＭＳ Ｐゴシック"/>
              </a:rPr>
              <a:t>NY FOLKETRYGD</a:t>
            </a:r>
            <a:r>
              <a:rPr lang="nb-NO" sz="2800">
                <a:solidFill>
                  <a:srgbClr val="ff0000"/>
                </a:solidFill>
                <a:latin typeface="Calibri"/>
                <a:ea typeface="ＭＳ Ｐゴシック"/>
              </a:rPr>
              <a:t>
</a:t>
            </a:r>
            <a:r>
              <a:rPr lang="nb-NO" sz="2800">
                <a:solidFill>
                  <a:srgbClr val="ff0000"/>
                </a:solidFill>
                <a:latin typeface="Calibri"/>
                <a:ea typeface="ＭＳ Ｐゴシック"/>
              </a:rPr>
              <a:t>ALLEÅRSREGEL</a:t>
            </a:r>
            <a:endParaRPr/>
          </a:p>
        </p:txBody>
      </p:sp>
      <p:sp>
        <p:nvSpPr>
          <p:cNvPr id="190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1" name="Line 4"/>
          <p:cNvSpPr/>
          <p:nvPr/>
        </p:nvSpPr>
        <p:spPr>
          <a:xfrm>
            <a:off x="1314360" y="3573360"/>
            <a:ext cx="678024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192" name="Line 5"/>
          <p:cNvSpPr/>
          <p:nvPr/>
        </p:nvSpPr>
        <p:spPr>
          <a:xfrm>
            <a:off x="1314360" y="2997000"/>
            <a:ext cx="0" cy="136836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193" name="CustomShape 6"/>
          <p:cNvSpPr/>
          <p:nvPr/>
        </p:nvSpPr>
        <p:spPr>
          <a:xfrm>
            <a:off x="982800" y="4437000"/>
            <a:ext cx="798120" cy="50436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13 år</a:t>
            </a:r>
            <a:endParaRPr/>
          </a:p>
        </p:txBody>
      </p:sp>
      <p:sp>
        <p:nvSpPr>
          <p:cNvPr id="194" name="CustomShape 7"/>
          <p:cNvSpPr/>
          <p:nvPr/>
        </p:nvSpPr>
        <p:spPr>
          <a:xfrm flipH="1">
            <a:off x="7496280" y="4508640"/>
            <a:ext cx="863280" cy="50436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75år</a:t>
            </a:r>
            <a:endParaRPr/>
          </a:p>
        </p:txBody>
      </p:sp>
      <p:sp>
        <p:nvSpPr>
          <p:cNvPr id="195" name="Line 8"/>
          <p:cNvSpPr/>
          <p:nvPr/>
        </p:nvSpPr>
        <p:spPr>
          <a:xfrm>
            <a:off x="8094600" y="3068280"/>
            <a:ext cx="0" cy="100836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196" name="CustomShape 9"/>
          <p:cNvSpPr/>
          <p:nvPr/>
        </p:nvSpPr>
        <p:spPr>
          <a:xfrm>
            <a:off x="1314360" y="2924280"/>
            <a:ext cx="6779880" cy="456120"/>
          </a:xfrm>
          <a:prstGeom prst="rect">
            <a:avLst/>
          </a:prstGeom>
          <a:solidFill>
            <a:srgbClr val="ff33cc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Opptjening alle år</a:t>
            </a:r>
            <a:endParaRPr/>
          </a:p>
        </p:txBody>
      </p:sp>
      <p:sp>
        <p:nvSpPr>
          <p:cNvPr id="197" name="Line 10"/>
          <p:cNvSpPr/>
          <p:nvPr/>
        </p:nvSpPr>
        <p:spPr>
          <a:xfrm>
            <a:off x="1314360" y="3933720"/>
            <a:ext cx="67802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98" name="CustomShape 11"/>
          <p:cNvSpPr/>
          <p:nvPr/>
        </p:nvSpPr>
        <p:spPr>
          <a:xfrm rot="16200000">
            <a:off x="4348080" y="2124360"/>
            <a:ext cx="647280" cy="6714720"/>
          </a:xfrm>
          <a:prstGeom prst="leftBrace">
            <a:avLst>
              <a:gd name="adj1" fmla="val 93597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99" name="CustomShape 12"/>
          <p:cNvSpPr/>
          <p:nvPr/>
        </p:nvSpPr>
        <p:spPr>
          <a:xfrm>
            <a:off x="3840120" y="5805360"/>
            <a:ext cx="1728360" cy="456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62 år</a:t>
            </a:r>
            <a:endParaRPr/>
          </a:p>
        </p:txBody>
      </p:sp>
      <p:sp>
        <p:nvSpPr>
          <p:cNvPr id="200" name="CustomShape 13"/>
          <p:cNvSpPr/>
          <p:nvPr/>
        </p:nvSpPr>
        <p:spPr>
          <a:xfrm>
            <a:off x="5568840" y="2565360"/>
            <a:ext cx="863280" cy="456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7,1 G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9615BFA-4EB9-4A31-9A7C-51DC74F77C72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1908000" y="270000"/>
            <a:ext cx="678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ff0000"/>
                </a:solidFill>
                <a:latin typeface="Calibri"/>
                <a:ea typeface="ＭＳ Ｐゴシック"/>
              </a:rPr>
              <a:t>NY FOLKETRYGD</a:t>
            </a:r>
            <a:r>
              <a:rPr lang="nb-NO" sz="2800">
                <a:solidFill>
                  <a:srgbClr val="ff0000"/>
                </a:solidFill>
                <a:latin typeface="Calibri"/>
                <a:ea typeface="ＭＳ Ｐゴシック"/>
              </a:rPr>
              <a:t>
</a:t>
            </a:r>
            <a:r>
              <a:rPr lang="nb-NO" sz="2800">
                <a:solidFill>
                  <a:srgbClr val="ff0000"/>
                </a:solidFill>
                <a:latin typeface="Calibri"/>
                <a:ea typeface="ＭＳ Ｐゴシック"/>
              </a:rPr>
              <a:t>ALLEÅRSREGEL</a:t>
            </a:r>
            <a:endParaRPr/>
          </a:p>
        </p:txBody>
      </p:sp>
      <p:sp>
        <p:nvSpPr>
          <p:cNvPr id="203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4" name="Line 4"/>
          <p:cNvSpPr/>
          <p:nvPr/>
        </p:nvSpPr>
        <p:spPr>
          <a:xfrm>
            <a:off x="1314360" y="3573360"/>
            <a:ext cx="678024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205" name="Line 5"/>
          <p:cNvSpPr/>
          <p:nvPr/>
        </p:nvSpPr>
        <p:spPr>
          <a:xfrm>
            <a:off x="1314360" y="2997000"/>
            <a:ext cx="0" cy="136836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206" name="CustomShape 6"/>
          <p:cNvSpPr/>
          <p:nvPr/>
        </p:nvSpPr>
        <p:spPr>
          <a:xfrm>
            <a:off x="982800" y="4437000"/>
            <a:ext cx="798120" cy="50436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13 år</a:t>
            </a:r>
            <a:endParaRPr/>
          </a:p>
        </p:txBody>
      </p:sp>
      <p:sp>
        <p:nvSpPr>
          <p:cNvPr id="207" name="CustomShape 7"/>
          <p:cNvSpPr/>
          <p:nvPr/>
        </p:nvSpPr>
        <p:spPr>
          <a:xfrm flipH="1">
            <a:off x="7496280" y="4508640"/>
            <a:ext cx="863280" cy="50436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75år</a:t>
            </a:r>
            <a:endParaRPr/>
          </a:p>
        </p:txBody>
      </p:sp>
      <p:sp>
        <p:nvSpPr>
          <p:cNvPr id="208" name="Line 8"/>
          <p:cNvSpPr/>
          <p:nvPr/>
        </p:nvSpPr>
        <p:spPr>
          <a:xfrm>
            <a:off x="8094600" y="3068280"/>
            <a:ext cx="0" cy="100836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209" name="CustomShape 9"/>
          <p:cNvSpPr/>
          <p:nvPr/>
        </p:nvSpPr>
        <p:spPr>
          <a:xfrm>
            <a:off x="1314360" y="2924280"/>
            <a:ext cx="6779880" cy="456120"/>
          </a:xfrm>
          <a:prstGeom prst="rect">
            <a:avLst/>
          </a:prstGeom>
          <a:solidFill>
            <a:srgbClr val="ff33cc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Opptjening alle år</a:t>
            </a:r>
            <a:endParaRPr/>
          </a:p>
        </p:txBody>
      </p:sp>
      <p:sp>
        <p:nvSpPr>
          <p:cNvPr id="210" name="Line 10"/>
          <p:cNvSpPr/>
          <p:nvPr/>
        </p:nvSpPr>
        <p:spPr>
          <a:xfrm>
            <a:off x="1314360" y="3933720"/>
            <a:ext cx="67802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11" name="CustomShape 11"/>
          <p:cNvSpPr/>
          <p:nvPr/>
        </p:nvSpPr>
        <p:spPr>
          <a:xfrm>
            <a:off x="4307040" y="3933720"/>
            <a:ext cx="3787560" cy="466200"/>
          </a:xfrm>
          <a:prstGeom prst="rect">
            <a:avLst/>
          </a:prstGeom>
          <a:solidFill>
            <a:srgbClr val="ff33cc"/>
          </a:solidFill>
          <a:ln w="9360">
            <a:solidFill>
              <a:srgbClr val="000000"/>
            </a:solidFill>
            <a:miter/>
          </a:ln>
        </p:spPr>
      </p:sp>
      <p:sp>
        <p:nvSpPr>
          <p:cNvPr id="212" name="Line 12"/>
          <p:cNvSpPr/>
          <p:nvPr/>
        </p:nvSpPr>
        <p:spPr>
          <a:xfrm flipH="1">
            <a:off x="1314360" y="4365360"/>
            <a:ext cx="292392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13" name="CustomShape 13"/>
          <p:cNvSpPr/>
          <p:nvPr/>
        </p:nvSpPr>
        <p:spPr>
          <a:xfrm flipV="1" rot="10753200">
            <a:off x="1305360" y="3933360"/>
            <a:ext cx="2999880" cy="429840"/>
          </a:xfrm>
          <a:prstGeom prst="rtTriangle">
            <a:avLst/>
          </a:prstGeom>
          <a:solidFill>
            <a:srgbClr val="ff33cc"/>
          </a:solidFill>
          <a:ln w="9360">
            <a:solidFill>
              <a:srgbClr val="000000"/>
            </a:solidFill>
            <a:miter/>
          </a:ln>
        </p:spPr>
      </p:sp>
      <p:sp>
        <p:nvSpPr>
          <p:cNvPr id="214" name="CustomShape 14"/>
          <p:cNvSpPr/>
          <p:nvPr/>
        </p:nvSpPr>
        <p:spPr>
          <a:xfrm flipV="1">
            <a:off x="1314360" y="3933360"/>
            <a:ext cx="2858760" cy="358560"/>
          </a:xfrm>
          <a:prstGeom prst="rtTriangle">
            <a:avLst/>
          </a:prstGeom>
          <a:solidFill>
            <a:srgbClr val="ff0066"/>
          </a:solidFill>
          <a:ln w="9360">
            <a:solidFill>
              <a:srgbClr val="000000"/>
            </a:solidFill>
            <a:miter/>
          </a:ln>
        </p:spPr>
      </p:sp>
      <p:sp>
        <p:nvSpPr>
          <p:cNvPr id="215" name="CustomShape 15"/>
          <p:cNvSpPr/>
          <p:nvPr/>
        </p:nvSpPr>
        <p:spPr>
          <a:xfrm>
            <a:off x="6234120" y="3573360"/>
            <a:ext cx="929880" cy="456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7,1 G</a:t>
            </a:r>
            <a:endParaRPr/>
          </a:p>
        </p:txBody>
      </p:sp>
      <p:sp>
        <p:nvSpPr>
          <p:cNvPr id="216" name="CustomShape 16"/>
          <p:cNvSpPr/>
          <p:nvPr/>
        </p:nvSpPr>
        <p:spPr>
          <a:xfrm rot="16200000">
            <a:off x="4348080" y="2124360"/>
            <a:ext cx="647280" cy="6714720"/>
          </a:xfrm>
          <a:prstGeom prst="leftBrace">
            <a:avLst>
              <a:gd name="adj1" fmla="val 93597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217" name="CustomShape 17"/>
          <p:cNvSpPr/>
          <p:nvPr/>
        </p:nvSpPr>
        <p:spPr>
          <a:xfrm>
            <a:off x="3840120" y="5805360"/>
            <a:ext cx="1728360" cy="456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62 år</a:t>
            </a:r>
            <a:endParaRPr/>
          </a:p>
        </p:txBody>
      </p:sp>
      <p:sp>
        <p:nvSpPr>
          <p:cNvPr id="218" name="CustomShape 18"/>
          <p:cNvSpPr/>
          <p:nvPr/>
        </p:nvSpPr>
        <p:spPr>
          <a:xfrm>
            <a:off x="5568840" y="2565360"/>
            <a:ext cx="863280" cy="456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7,1 G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TextShape 2"/>
          <p:cNvSpPr txBox="1"/>
          <p:nvPr/>
        </p:nvSpPr>
        <p:spPr>
          <a:xfrm>
            <a:off x="1763640" y="311040"/>
            <a:ext cx="6192360" cy="1071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nb-NO" sz="3600">
                <a:solidFill>
                  <a:srgbClr val="6758d2"/>
                </a:solidFill>
                <a:latin typeface="Calibri"/>
                <a:ea typeface="ＭＳ Ｐゴシック"/>
              </a:rPr>
              <a:t>Alderspensjon fra folketrygden</a:t>
            </a:r>
            <a:endParaRPr/>
          </a:p>
        </p:txBody>
      </p:sp>
      <p:sp>
        <p:nvSpPr>
          <p:cNvPr id="221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Født  år 1997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Kommer i arbeid 20 år gammel (2017)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Planlegger å ta ut full pensjon fra 67 år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Inntekt kr 450 000 i alle år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 ved 67 år: kr 199 383   (44,3 %)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2800">
                <a:solidFill>
                  <a:srgbClr val="000000"/>
                </a:solidFill>
                <a:latin typeface="Calibri"/>
                <a:ea typeface="ＭＳ Ｐゴシック"/>
              </a:rPr>
              <a:t>(Kronebeløpene er 2017 – kroner)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TextShape 2"/>
          <p:cNvSpPr txBox="1"/>
          <p:nvPr/>
        </p:nvSpPr>
        <p:spPr>
          <a:xfrm>
            <a:off x="0" y="333360"/>
            <a:ext cx="91436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4000">
                <a:solidFill>
                  <a:srgbClr val="6758d2"/>
                </a:solidFill>
                <a:latin typeface="Calibri"/>
                <a:ea typeface="ＭＳ Ｐゴシック"/>
              </a:rPr>
              <a:t>Alderspensjon fra folketrygden</a:t>
            </a:r>
            <a:endParaRPr/>
          </a:p>
        </p:txBody>
      </p:sp>
      <p:sp>
        <p:nvSpPr>
          <p:cNvPr id="224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Født  år 1997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Kommer i arbeid 20 år gammel (2017)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Planlegger å ta ut full pensjon fra 67 år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Inntekt kr 450 000 i alle år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 ved 67 år: kr 199 383   (44,3 %)</a:t>
            </a:r>
            <a:endParaRPr/>
          </a:p>
          <a:p>
            <a:pPr>
              <a:lnSpc>
                <a:spcPct val="9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 ved 72 år: kr 279 934   (62,20 %)</a:t>
            </a:r>
            <a:endParaRPr/>
          </a:p>
          <a:p>
            <a:pPr>
              <a:lnSpc>
                <a:spcPct val="9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2800">
                <a:solidFill>
                  <a:srgbClr val="000000"/>
                </a:solidFill>
                <a:latin typeface="Calibri"/>
                <a:ea typeface="ＭＳ Ｐゴシック"/>
              </a:rPr>
              <a:t>(Kronebeløpene er 2017 – kroner)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E5F977F-E860-4C8B-9813-88C6309D67EE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1259640" y="270000"/>
            <a:ext cx="74379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ff0000"/>
                </a:solidFill>
                <a:latin typeface="Calibri"/>
                <a:ea typeface="ＭＳ Ｐゴシック"/>
              </a:rPr>
              <a:t>NY FOLKETRYGD</a:t>
            </a:r>
            <a:r>
              <a:rPr lang="nb-NO" sz="3200">
                <a:solidFill>
                  <a:srgbClr val="ff0000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ff0000"/>
                </a:solidFill>
                <a:latin typeface="Calibri"/>
                <a:ea typeface="ＭＳ Ｐゴシック"/>
              </a:rPr>
              <a:t>Pensjonsbeholdningen</a:t>
            </a:r>
            <a:r>
              <a:rPr lang="nb-NO" sz="3200">
                <a:solidFill>
                  <a:srgbClr val="ff0000"/>
                </a:solidFill>
                <a:latin typeface="Calibri"/>
                <a:ea typeface="ＭＳ Ｐゴシック"/>
              </a:rPr>
              <a:t>
</a:t>
            </a:r>
            <a:r>
              <a:rPr lang="nb-NO" sz="2400">
                <a:solidFill>
                  <a:srgbClr val="ff0000"/>
                </a:solidFill>
                <a:latin typeface="Calibri"/>
                <a:ea typeface="ＭＳ Ｐゴシック"/>
              </a:rPr>
              <a:t>(Tidligst uttak 62 år)</a:t>
            </a:r>
            <a:endParaRPr/>
          </a:p>
        </p:txBody>
      </p:sp>
      <p:sp>
        <p:nvSpPr>
          <p:cNvPr id="227" name="TextShape 3"/>
          <p:cNvSpPr txBox="1"/>
          <p:nvPr/>
        </p:nvSpPr>
        <p:spPr>
          <a:xfrm>
            <a:off x="539640" y="1845000"/>
            <a:ext cx="8229240" cy="4785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Hvor mye er i pensjonssekken?</a:t>
            </a:r>
            <a:endParaRPr/>
          </a:p>
        </p:txBody>
      </p:sp>
      <p:pic>
        <p:nvPicPr>
          <p:cNvPr id="228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67280" y="2133720"/>
            <a:ext cx="4897080" cy="4463640"/>
          </a:xfrm>
          <a:prstGeom prst="rect">
            <a:avLst/>
          </a:prstGeom>
          <a:ln w="9360">
            <a:noFill/>
          </a:ln>
        </p:spPr>
      </p:pic>
      <p:pic>
        <p:nvPicPr>
          <p:cNvPr id="229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9280" y="2133720"/>
            <a:ext cx="3887280" cy="4457520"/>
          </a:xfrm>
          <a:prstGeom prst="rect">
            <a:avLst/>
          </a:prstGeom>
          <a:ln w="9360">
            <a:noFill/>
          </a:ln>
        </p:spPr>
      </p:pic>
      <p:pic>
        <p:nvPicPr>
          <p:cNvPr id="230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6000" y="2708280"/>
            <a:ext cx="2518920" cy="32414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1E6A407-144D-4B28-8806-A4C1BBC53062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232" name="TextShape 2"/>
          <p:cNvSpPr txBox="1"/>
          <p:nvPr/>
        </p:nvSpPr>
        <p:spPr>
          <a:xfrm>
            <a:off x="1547640" y="270000"/>
            <a:ext cx="71496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LEVEALDERJUSTERING</a:t>
            </a:r>
            <a:endParaRPr/>
          </a:p>
        </p:txBody>
      </p:sp>
      <p:sp>
        <p:nvSpPr>
          <p:cNvPr id="233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Den opptjente pensjonen skal fordeles på det antall år det enkelte kull forventes å leve. Dette kalles levealdersjustering.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Så lenge levealderen øker, må hvert årskull jobbe lenger enn det forrige for å oppnå samme pensjon. Alle født i 1943 eller senere vil få pensjonen sin levealdersjustert ved uttak.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Dette gjelder både pensjon fra folketrygden og pensjon fra offentlig tjenestepensjon. Pensjonen levealdersjusteres ved at vi deler basispensjon/bruttopensjonen på et </a:t>
            </a:r>
            <a:r>
              <a:rPr b="1" lang="nb-NO" sz="2400" u="sng">
                <a:solidFill>
                  <a:srgbClr val="0000ff"/>
                </a:solidFill>
                <a:latin typeface="Calibri"/>
                <a:ea typeface="ＭＳ Ｐゴシック"/>
              </a:rPr>
              <a:t>forholdstall</a:t>
            </a: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Forholdstallet sier noe om hvor lenge det enkelte årskull er forventet å leve i forhold til andre årskull. Tallet brukes til å beregne pensjonen. 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0E132CF-0AB9-4D46-A712-B9E06EDBBF00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1547640" y="270000"/>
            <a:ext cx="71496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LEVEALDERJUSTERING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33cc"/>
                </a:solidFill>
                <a:latin typeface="Calibri"/>
                <a:ea typeface="ＭＳ Ｐゴシック"/>
              </a:rPr>
              <a:t>Forholdstall</a:t>
            </a:r>
            <a:endParaRPr/>
          </a:p>
        </p:txBody>
      </p:sp>
      <p:sp>
        <p:nvSpPr>
          <p:cNvPr id="236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Brukes på;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Alderspensjon opptjent etter gammel ordning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Tjenestepensjon fra SPK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68360" y="270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Levealderjustering</a:t>
            </a:r>
            <a:endParaRPr/>
          </a:p>
        </p:txBody>
      </p:sp>
      <p:sp>
        <p:nvSpPr>
          <p:cNvPr id="238" name="TextShape 2"/>
          <p:cNvSpPr txBox="1"/>
          <p:nvPr/>
        </p:nvSpPr>
        <p:spPr>
          <a:xfrm>
            <a:off x="457200" y="1340640"/>
            <a:ext cx="8229240" cy="478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Personer født i 1963 eller senere tjener opp alderspensjon etter nye opptjeningsregler. Levealdersjusteringen skjer gjennom såkalte </a:t>
            </a:r>
            <a:r>
              <a:rPr b="1" i="1" lang="nb-NO" sz="2400">
                <a:solidFill>
                  <a:srgbClr val="594fdb"/>
                </a:solidFill>
                <a:latin typeface="Calibri"/>
                <a:ea typeface="ＭＳ Ｐゴシック"/>
              </a:rPr>
              <a:t>delingstall</a:t>
            </a: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. Nye opptjeningsregler innebærer årlig oppsparing av en pensjonsbeholdning. Som hovedregel beregnes årlig pensjon ved at pensjonsbeholdningen divideres med delingstallet på uttakstidspunktet. Delingstallet uttrykker i hovedsak årskullets forventede gjenstående levealder på uttakstidspunktet. </a:t>
            </a: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Personer født i 1954-1962 tjener opp alderspensjon etter en kombinasjon av gamle og nye opptjeningsregler. Levealdersjusteringen for disse skjer gjennom en kombinasjon av </a:t>
            </a:r>
            <a:r>
              <a:rPr b="1" lang="nb-NO" sz="2400">
                <a:solidFill>
                  <a:srgbClr val="594fdb"/>
                </a:solidFill>
                <a:latin typeface="Calibri"/>
                <a:ea typeface="ＭＳ Ｐゴシック"/>
              </a:rPr>
              <a:t>forholdstall</a:t>
            </a: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 og </a:t>
            </a:r>
            <a:r>
              <a:rPr b="1" lang="nb-NO" sz="2400">
                <a:solidFill>
                  <a:srgbClr val="594fdb"/>
                </a:solidFill>
                <a:latin typeface="Calibri"/>
                <a:ea typeface="ＭＳ Ｐゴシック"/>
              </a:rPr>
              <a:t>delingstall</a:t>
            </a: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.</a:t>
            </a:r>
            <a:endParaRPr/>
          </a:p>
        </p:txBody>
      </p:sp>
    </p:spTree>
  </p:cSld>
  <p:transition>
    <p:wipe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68360" y="27000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nb-NO" sz="6000">
                <a:solidFill>
                  <a:srgbClr val="0033cc"/>
                </a:solidFill>
                <a:latin typeface="Calibri"/>
                <a:ea typeface="ＭＳ Ｐゴシック"/>
              </a:rPr>
              <a:t>TJENESTEPENSJON</a:t>
            </a:r>
            <a:endParaRPr/>
          </a:p>
        </p:txBody>
      </p:sp>
      <p:sp>
        <p:nvSpPr>
          <p:cNvPr id="241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08.06.2017</a:t>
            </a:r>
            <a:endParaRPr/>
          </a:p>
        </p:txBody>
      </p:sp>
      <p:sp>
        <p:nvSpPr>
          <p:cNvPr id="242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24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5B1C92E-AA6B-4A33-91B7-FDA38E007C9C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Bilde 3" descr=""/>
          <p:cNvPicPr/>
          <p:nvPr/>
        </p:nvPicPr>
        <p:blipFill>
          <a:blip r:embed="rId1"/>
          <a:srcRect l="156510" t="450833" r="690208" b="242962"/>
          <a:stretch>
            <a:fillRect/>
          </a:stretch>
        </p:blipFill>
        <p:spPr>
          <a:xfrm>
            <a:off x="1187640" y="1425960"/>
            <a:ext cx="7034040" cy="429264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5917680" y="4243680"/>
            <a:ext cx="211680" cy="2541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34" name="CustomShape 2"/>
          <p:cNvSpPr/>
          <p:nvPr/>
        </p:nvSpPr>
        <p:spPr>
          <a:xfrm rot="1336200">
            <a:off x="5971680" y="2340360"/>
            <a:ext cx="1005120" cy="25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nb-NO" sz="1050">
                <a:solidFill>
                  <a:srgbClr val="000000"/>
                </a:solidFill>
                <a:latin typeface="Arial"/>
                <a:ea typeface="ＭＳ Ｐゴシック"/>
              </a:rPr>
              <a:t>Hovedport AF</a:t>
            </a:r>
            <a:endParaRPr/>
          </a:p>
        </p:txBody>
      </p:sp>
      <p:sp>
        <p:nvSpPr>
          <p:cNvPr id="135" name="CustomShape 3"/>
          <p:cNvSpPr/>
          <p:nvPr/>
        </p:nvSpPr>
        <p:spPr>
          <a:xfrm flipH="1">
            <a:off x="5698440" y="2541960"/>
            <a:ext cx="324720" cy="360"/>
          </a:xfrm>
          <a:prstGeom prst="straightConnector1">
            <a:avLst/>
          </a:prstGeom>
          <a:noFill/>
          <a:ln w="28440">
            <a:solidFill>
              <a:srgbClr val="ff0000"/>
            </a:solidFill>
            <a:round/>
            <a:tailEnd len="med" type="triangle" w="med"/>
          </a:ln>
        </p:spPr>
      </p:sp>
      <p:pic>
        <p:nvPicPr>
          <p:cNvPr id="136" name="Bild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41960" y="4371120"/>
            <a:ext cx="412560" cy="61596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 flipH="1" flipV="1">
            <a:off x="6129720" y="4370400"/>
            <a:ext cx="911520" cy="127080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len="med" type="triangle" w="med"/>
          </a:ln>
        </p:spPr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51565E8-EBEF-433A-89EA-EBC58597BA7B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245" name="TextShape 2"/>
          <p:cNvSpPr txBox="1"/>
          <p:nvPr/>
        </p:nvSpPr>
        <p:spPr>
          <a:xfrm>
            <a:off x="1476360" y="270000"/>
            <a:ext cx="7221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33cc"/>
                </a:solidFill>
                <a:latin typeface="Calibri"/>
                <a:ea typeface="ＭＳ Ｐゴシック"/>
              </a:rPr>
              <a:t>PENSJONSSYSTEMET</a:t>
            </a:r>
            <a:r>
              <a:rPr b="1" lang="nb-NO" sz="3200">
                <a:solidFill>
                  <a:srgbClr val="0033cc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33cc"/>
                </a:solidFill>
                <a:latin typeface="Calibri"/>
                <a:ea typeface="ＭＳ Ｐゴシック"/>
              </a:rPr>
              <a:t>OFFENTLIG OG PRIVAT SEKTOR</a:t>
            </a:r>
            <a:endParaRPr/>
          </a:p>
        </p:txBody>
      </p:sp>
      <p:sp>
        <p:nvSpPr>
          <p:cNvPr id="246" name="TextShape 3"/>
          <p:cNvSpPr txBox="1"/>
          <p:nvPr/>
        </p:nvSpPr>
        <p:spPr>
          <a:xfrm>
            <a:off x="457200" y="1600200"/>
            <a:ext cx="8229240" cy="47811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62 år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 65 år 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67 år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47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248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249" name="CustomShape 6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CustomShape 7"/>
          <p:cNvSpPr/>
          <p:nvPr/>
        </p:nvSpPr>
        <p:spPr>
          <a:xfrm>
            <a:off x="1258920" y="3213000"/>
            <a:ext cx="1512360" cy="72036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/>
          </a:gra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nb-NO" sz="1200">
                <a:solidFill>
                  <a:srgbClr val="000000"/>
                </a:solidFill>
                <a:latin typeface="Calibri"/>
                <a:ea typeface="ＭＳ Ｐゴシック"/>
              </a:rPr>
              <a:t>AFP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nb-NO" sz="1200">
                <a:solidFill>
                  <a:srgbClr val="000000"/>
                </a:solidFill>
                <a:latin typeface="Calibri"/>
                <a:ea typeface="ＭＳ Ｐゴシック"/>
              </a:rPr>
              <a:t>Folketrygd-beregnet</a:t>
            </a:r>
            <a:r>
              <a:rPr b="1" lang="nb-NO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</p:txBody>
      </p:sp>
      <p:sp>
        <p:nvSpPr>
          <p:cNvPr id="251" name="CustomShape 8"/>
          <p:cNvSpPr/>
          <p:nvPr/>
        </p:nvSpPr>
        <p:spPr>
          <a:xfrm>
            <a:off x="2771640" y="2852640"/>
            <a:ext cx="1512360" cy="1080720"/>
          </a:xfrm>
          <a:prstGeom prst="rect">
            <a:avLst/>
          </a:prstGeom>
          <a:gradFill>
            <a:gsLst>
              <a:gs pos="0">
                <a:srgbClr val="594fdb"/>
              </a:gs>
              <a:gs pos="100000">
                <a:srgbClr val="ffffff"/>
              </a:gs>
            </a:gsLst>
            <a:lin ang="5400000"/>
          </a:gra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>
                <a:solidFill>
                  <a:srgbClr val="000000"/>
                </a:solidFill>
                <a:latin typeface="Calibri"/>
                <a:ea typeface="ＭＳ Ｐゴシック"/>
              </a:rPr>
              <a:t>AFP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nb-NO">
                <a:solidFill>
                  <a:srgbClr val="000000"/>
                </a:solidFill>
                <a:latin typeface="Calibri"/>
                <a:ea typeface="ＭＳ Ｐゴシック"/>
              </a:rPr>
              <a:t>Tjeneste-pensjons-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nb-NO">
                <a:solidFill>
                  <a:srgbClr val="000000"/>
                </a:solidFill>
                <a:latin typeface="Calibri"/>
                <a:ea typeface="ＭＳ Ｐゴシック"/>
              </a:rPr>
              <a:t>beregnet</a:t>
            </a:r>
            <a:endParaRPr/>
          </a:p>
        </p:txBody>
      </p:sp>
      <p:sp>
        <p:nvSpPr>
          <p:cNvPr id="252" name="CustomShape 9"/>
          <p:cNvSpPr/>
          <p:nvPr/>
        </p:nvSpPr>
        <p:spPr>
          <a:xfrm>
            <a:off x="4284720" y="3213000"/>
            <a:ext cx="4174920" cy="720360"/>
          </a:xfrm>
          <a:prstGeom prst="rect">
            <a:avLst/>
          </a:pr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Alderspensjon  fra folketrygden</a:t>
            </a:r>
            <a:endParaRPr/>
          </a:p>
        </p:txBody>
      </p:sp>
      <p:sp>
        <p:nvSpPr>
          <p:cNvPr id="253" name="CustomShape 10"/>
          <p:cNvSpPr/>
          <p:nvPr/>
        </p:nvSpPr>
        <p:spPr>
          <a:xfrm>
            <a:off x="1332000" y="5445000"/>
            <a:ext cx="7127640" cy="64728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Folketrygd</a:t>
            </a:r>
            <a:endParaRPr/>
          </a:p>
        </p:txBody>
      </p:sp>
      <p:sp>
        <p:nvSpPr>
          <p:cNvPr id="254" name="CustomShape 11"/>
          <p:cNvSpPr/>
          <p:nvPr/>
        </p:nvSpPr>
        <p:spPr>
          <a:xfrm>
            <a:off x="1332000" y="5157720"/>
            <a:ext cx="7127640" cy="286920"/>
          </a:xfrm>
          <a:prstGeom prst="rect">
            <a:avLst/>
          </a:prstGeom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AFP privat sektor</a:t>
            </a:r>
            <a:endParaRPr/>
          </a:p>
        </p:txBody>
      </p:sp>
      <p:sp>
        <p:nvSpPr>
          <p:cNvPr id="255" name="CustomShape 12"/>
          <p:cNvSpPr/>
          <p:nvPr/>
        </p:nvSpPr>
        <p:spPr>
          <a:xfrm>
            <a:off x="1332000" y="4869000"/>
            <a:ext cx="7127640" cy="288720"/>
          </a:xfrm>
          <a:prstGeom prst="rect">
            <a:avLst/>
          </a:prstGeom>
          <a:solidFill>
            <a:srgbClr val="0033cc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Tjenestepensjon privat sektor</a:t>
            </a:r>
            <a:endParaRPr/>
          </a:p>
        </p:txBody>
      </p:sp>
      <p:sp>
        <p:nvSpPr>
          <p:cNvPr id="256" name="CustomShape 13"/>
          <p:cNvSpPr/>
          <p:nvPr/>
        </p:nvSpPr>
        <p:spPr>
          <a:xfrm>
            <a:off x="4284720" y="2708280"/>
            <a:ext cx="4174920" cy="504360"/>
          </a:xfrm>
          <a:prstGeom prst="rect">
            <a:avLst/>
          </a:prstGeom>
          <a:solidFill>
            <a:srgbClr val="0033cc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Arial"/>
                <a:ea typeface="ＭＳ Ｐゴシック"/>
              </a:rPr>
              <a:t>Offentlig tjenestepensjon</a:t>
            </a:r>
            <a:endParaRPr/>
          </a:p>
        </p:txBody>
      </p:sp>
      <p:sp>
        <p:nvSpPr>
          <p:cNvPr id="257" name="Line 14"/>
          <p:cNvSpPr/>
          <p:nvPr/>
        </p:nvSpPr>
        <p:spPr>
          <a:xfrm flipV="1">
            <a:off x="1258560" y="1989000"/>
            <a:ext cx="0" cy="1368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58" name="Line 15"/>
          <p:cNvSpPr/>
          <p:nvPr/>
        </p:nvSpPr>
        <p:spPr>
          <a:xfrm>
            <a:off x="1258560" y="2852640"/>
            <a:ext cx="7417080" cy="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140000" sp="105000"/>
            </a:custDash>
            <a:round/>
          </a:ln>
        </p:spPr>
      </p:sp>
      <p:sp>
        <p:nvSpPr>
          <p:cNvPr id="259" name="CustomShape 16"/>
          <p:cNvSpPr/>
          <p:nvPr/>
        </p:nvSpPr>
        <p:spPr>
          <a:xfrm>
            <a:off x="250920" y="1413000"/>
            <a:ext cx="223308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>
                <a:solidFill>
                  <a:srgbClr val="000000"/>
                </a:solidFill>
                <a:latin typeface="Arial"/>
                <a:ea typeface="ＭＳ Ｐゴシック"/>
              </a:rPr>
              <a:t>Offentlig sektor</a:t>
            </a:r>
            <a:endParaRPr/>
          </a:p>
        </p:txBody>
      </p:sp>
      <p:sp>
        <p:nvSpPr>
          <p:cNvPr id="260" name="CustomShape 17"/>
          <p:cNvSpPr/>
          <p:nvPr/>
        </p:nvSpPr>
        <p:spPr>
          <a:xfrm>
            <a:off x="250920" y="4149720"/>
            <a:ext cx="180000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>
                <a:solidFill>
                  <a:srgbClr val="000000"/>
                </a:solidFill>
                <a:latin typeface="Arial"/>
                <a:ea typeface="ＭＳ Ｐゴシック"/>
              </a:rPr>
              <a:t>Privat sektor</a:t>
            </a:r>
            <a:endParaRPr/>
          </a:p>
        </p:txBody>
      </p:sp>
      <p:sp>
        <p:nvSpPr>
          <p:cNvPr id="261" name="CustomShape 18"/>
          <p:cNvSpPr/>
          <p:nvPr/>
        </p:nvSpPr>
        <p:spPr>
          <a:xfrm>
            <a:off x="468360" y="2637000"/>
            <a:ext cx="71892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1600">
                <a:solidFill>
                  <a:srgbClr val="000000"/>
                </a:solidFill>
                <a:latin typeface="Arial"/>
                <a:ea typeface="ＭＳ Ｐゴシック"/>
              </a:rPr>
              <a:t>66%</a:t>
            </a:r>
            <a:endParaRPr/>
          </a:p>
        </p:txBody>
      </p:sp>
      <p:sp>
        <p:nvSpPr>
          <p:cNvPr id="262" name="CustomShape 19"/>
          <p:cNvSpPr/>
          <p:nvPr/>
        </p:nvSpPr>
        <p:spPr>
          <a:xfrm>
            <a:off x="755640" y="6093000"/>
            <a:ext cx="180000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1400">
                <a:solidFill>
                  <a:srgbClr val="000000"/>
                </a:solidFill>
                <a:latin typeface="Arial"/>
                <a:ea typeface="ＭＳ Ｐゴシック"/>
              </a:rPr>
              <a:t>62 år</a:t>
            </a:r>
            <a:endParaRPr/>
          </a:p>
        </p:txBody>
      </p:sp>
      <p:sp>
        <p:nvSpPr>
          <p:cNvPr id="263" name="Line 20"/>
          <p:cNvSpPr/>
          <p:nvPr/>
        </p:nvSpPr>
        <p:spPr>
          <a:xfrm flipV="1">
            <a:off x="1331640" y="4508280"/>
            <a:ext cx="0" cy="1513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64" name="CustomShape 21"/>
          <p:cNvSpPr/>
          <p:nvPr/>
        </p:nvSpPr>
        <p:spPr>
          <a:xfrm>
            <a:off x="324000" y="1989000"/>
            <a:ext cx="863280" cy="272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1200">
                <a:solidFill>
                  <a:srgbClr val="000000"/>
                </a:solidFill>
                <a:latin typeface="Arial"/>
                <a:ea typeface="ＭＳ Ｐゴシック"/>
              </a:rPr>
              <a:t>Pensjon</a:t>
            </a:r>
            <a:endParaRPr/>
          </a:p>
        </p:txBody>
      </p:sp>
      <p:sp>
        <p:nvSpPr>
          <p:cNvPr id="265" name="CustomShape 22"/>
          <p:cNvSpPr/>
          <p:nvPr/>
        </p:nvSpPr>
        <p:spPr>
          <a:xfrm>
            <a:off x="468360" y="4508640"/>
            <a:ext cx="863280" cy="272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1200">
                <a:solidFill>
                  <a:srgbClr val="000000"/>
                </a:solidFill>
                <a:latin typeface="Arial"/>
                <a:ea typeface="ＭＳ Ｐゴシック"/>
              </a:rPr>
              <a:t>Pensjon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1331640" y="270000"/>
            <a:ext cx="73659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TJENESTEPENSJON SPK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(Brutto alderspensjon)</a:t>
            </a:r>
            <a:endParaRPr/>
          </a:p>
        </p:txBody>
      </p:sp>
      <p:sp>
        <p:nvSpPr>
          <p:cNvPr id="26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For deg født 1943 – 1953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Du får full alderspensjon fra Statens pensjonskasse hvis du har 30 års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opptjening i 100 prosent stilling. Full alderspensjon fra SPK betyr 66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prosent av pensjonsgrunnlaget.</a:t>
            </a:r>
            <a:endParaRPr/>
          </a:p>
          <a:p>
            <a:pPr>
              <a:lnSpc>
                <a:spcPct val="100000"/>
              </a:lnSpc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Levealderjustering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Levealderjustering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Den opptjente pensjonen din skal fordeles på det antall år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årskullet ditt forventes å leve.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Alle født i 1943 eller senere vil få pensjonen sin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levealdersjustert.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26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27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AACAC59-DA07-48F5-8D6A-BE0FD798C009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403640" y="270000"/>
            <a:ext cx="72939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TJENESTEPENSJON SPK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(brutto alderspensjon)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
</a:t>
            </a:r>
            <a:endParaRPr/>
          </a:p>
        </p:txBody>
      </p:sp>
      <p:sp>
        <p:nvSpPr>
          <p:cNvPr id="272" name="TextShape 2"/>
          <p:cNvSpPr txBox="1"/>
          <p:nvPr/>
        </p:nvSpPr>
        <p:spPr>
          <a:xfrm>
            <a:off x="457200" y="1600200"/>
            <a:ext cx="8229240" cy="4636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For deg født 1954 - 1958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Samlet alderspensjon fra folketrygden og Statens pensjonskasse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utgjør 66 prosent av pensjonsgrunnlaget dersom du har 30 års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opptjening og går av med pensjon fra SPK og folketrygden ved fylte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67 år.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Individuell garanti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Levealdersjusteringen kan føre til at du får mindre enn 66 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prosent av pensjonsgrunnlaget. Er du medlem av Statens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pensjonskasse og født i 1958 eller tidligere, har du en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individuell garanti som likevel sikrer deg 66 prosent av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pensjonsgrunnlaget ved fylte 67 år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etter 30 års opptjening.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3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274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275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3782809-DDD1-4D07-B2DF-2561CC7B558C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403640" y="270000"/>
            <a:ext cx="72939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TJENESTEPENSJON SPK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(brutto alderspensjon)</a:t>
            </a: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
</a:t>
            </a:r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457200" y="1600200"/>
            <a:ext cx="8229240" cy="4636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For deg født 1959 eller senere</a:t>
            </a: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Brutto alderspensjon fra Statens pensjonskasse utgjør 66 prosent av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pensjonsgrunnlaget før levealdersjustering.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Alle reglene er ikke klare</a:t>
            </a:r>
            <a:endParaRPr/>
          </a:p>
          <a:p>
            <a:pPr>
              <a:lnSpc>
                <a:spcPct val="100000"/>
              </a:lnSpc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Hvis du er født i perioden helt fra 1954 til og med 1962, vil du ha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opptjening i folketrygden både etter gammelt regelverk og det nye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som ble innført 01.01.2011.</a:t>
            </a:r>
            <a:endParaRPr/>
          </a:p>
          <a:p>
            <a:pPr>
              <a:lnSpc>
                <a:spcPct val="100000"/>
              </a:lnSpc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Hvis du er født etter 1962, vil all pensjonsopptjening i folketrygden 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være etter det nye regelverket.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27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28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CC11132-3A76-4E2A-AE29-B7F9C952DC05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B0F3ACB-1009-4276-99E9-B9258988ED0E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282" name="TextShape 2"/>
          <p:cNvSpPr txBox="1"/>
          <p:nvPr/>
        </p:nvSpPr>
        <p:spPr>
          <a:xfrm>
            <a:off x="1403280" y="270000"/>
            <a:ext cx="72943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PENSJONSSYSTEMET OFFENTLIG SEKTOR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SÆRALDERSPENSJON</a:t>
            </a:r>
            <a:endParaRPr/>
          </a:p>
        </p:txBody>
      </p:sp>
      <p:sp>
        <p:nvSpPr>
          <p:cNvPr id="283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57 år   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60 år                    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67 år</a:t>
            </a:r>
            <a:endParaRPr/>
          </a:p>
        </p:txBody>
      </p:sp>
      <p:sp>
        <p:nvSpPr>
          <p:cNvPr id="284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08.06.2017</a:t>
            </a:r>
            <a:endParaRPr/>
          </a:p>
        </p:txBody>
      </p:sp>
      <p:sp>
        <p:nvSpPr>
          <p:cNvPr id="285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286" name="CustomShape 6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CustomShape 7"/>
          <p:cNvSpPr/>
          <p:nvPr/>
        </p:nvSpPr>
        <p:spPr>
          <a:xfrm>
            <a:off x="2700360" y="2924280"/>
            <a:ext cx="2663640" cy="1009440"/>
          </a:xfrm>
          <a:prstGeom prst="rect">
            <a:avLst/>
          </a:prstGeom>
          <a:solidFill>
            <a:srgbClr val="0033cc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Særalderspensjon</a:t>
            </a:r>
            <a:endParaRPr/>
          </a:p>
        </p:txBody>
      </p:sp>
      <p:sp>
        <p:nvSpPr>
          <p:cNvPr id="288" name="CustomShape 8"/>
          <p:cNvSpPr/>
          <p:nvPr/>
        </p:nvSpPr>
        <p:spPr>
          <a:xfrm>
            <a:off x="5364000" y="3213000"/>
            <a:ext cx="3239640" cy="72036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Alderspensjon fra folketrygden</a:t>
            </a:r>
            <a:endParaRPr/>
          </a:p>
        </p:txBody>
      </p:sp>
      <p:sp>
        <p:nvSpPr>
          <p:cNvPr id="289" name="CustomShape 9"/>
          <p:cNvSpPr/>
          <p:nvPr/>
        </p:nvSpPr>
        <p:spPr>
          <a:xfrm>
            <a:off x="1763640" y="2924280"/>
            <a:ext cx="936360" cy="1009440"/>
          </a:xfrm>
          <a:prstGeom prst="rect">
            <a:avLst/>
          </a:prstGeom>
          <a:solidFill>
            <a:srgbClr val="0033cc"/>
          </a:solidFill>
          <a:ln cap="rnd" w="25560">
            <a:solidFill>
              <a:srgbClr val="385d8a"/>
            </a:solidFill>
            <a:custDash>
              <a:ds d="284000" sp="213000"/>
            </a:custDash>
            <a:miter/>
          </a:ln>
        </p:spPr>
      </p:sp>
      <p:sp>
        <p:nvSpPr>
          <p:cNvPr id="290" name="CustomShape 10"/>
          <p:cNvSpPr/>
          <p:nvPr/>
        </p:nvSpPr>
        <p:spPr>
          <a:xfrm>
            <a:off x="5364000" y="2781360"/>
            <a:ext cx="3239640" cy="431280"/>
          </a:xfrm>
          <a:prstGeom prst="rect">
            <a:avLst/>
          </a:prstGeom>
          <a:solidFill>
            <a:srgbClr val="0033cc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000">
                <a:solidFill>
                  <a:srgbClr val="ffffff"/>
                </a:solidFill>
                <a:latin typeface="Calibri"/>
                <a:ea typeface="ＭＳ Ｐゴシック"/>
              </a:rPr>
              <a:t>Offentlig tjenestepensjon</a:t>
            </a:r>
            <a:endParaRPr/>
          </a:p>
        </p:txBody>
      </p:sp>
      <p:sp>
        <p:nvSpPr>
          <p:cNvPr id="291" name="Line 11"/>
          <p:cNvSpPr/>
          <p:nvPr/>
        </p:nvSpPr>
        <p:spPr>
          <a:xfrm flipV="1">
            <a:off x="1763640" y="1989000"/>
            <a:ext cx="0" cy="19447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92" name="Line 12"/>
          <p:cNvSpPr/>
          <p:nvPr/>
        </p:nvSpPr>
        <p:spPr>
          <a:xfrm>
            <a:off x="1763640" y="2923920"/>
            <a:ext cx="7056360" cy="0"/>
          </a:xfrm>
          <a:prstGeom prst="line">
            <a:avLst/>
          </a:prstGeom>
          <a:ln cap="rnd" w="9360">
            <a:solidFill>
              <a:srgbClr val="ffffff"/>
            </a:solidFill>
            <a:custDash>
              <a:ds d="140000" sp="105000"/>
            </a:custDash>
            <a:round/>
          </a:ln>
        </p:spPr>
      </p:sp>
      <p:sp>
        <p:nvSpPr>
          <p:cNvPr id="293" name="CustomShape 13"/>
          <p:cNvSpPr/>
          <p:nvPr/>
        </p:nvSpPr>
        <p:spPr>
          <a:xfrm>
            <a:off x="900000" y="2781360"/>
            <a:ext cx="72036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1400">
                <a:solidFill>
                  <a:srgbClr val="000000"/>
                </a:solidFill>
                <a:latin typeface="Arial"/>
                <a:ea typeface="ＭＳ Ｐゴシック"/>
              </a:rPr>
              <a:t>66 %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8335964-D55B-4159-B7BE-036A95C09869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1403280" y="270000"/>
            <a:ext cx="72943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PENSJONSSYSTEMET OFFENTLIG SEKTOR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SÆRALDERSPENSJON</a:t>
            </a:r>
            <a:endParaRPr/>
          </a:p>
        </p:txBody>
      </p:sp>
      <p:sp>
        <p:nvSpPr>
          <p:cNvPr id="296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57 år   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 60 år 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62 år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nb-NO" sz="1400">
                <a:solidFill>
                  <a:srgbClr val="000000"/>
                </a:solidFill>
                <a:latin typeface="Calibri"/>
                <a:ea typeface="ＭＳ Ｐゴシック"/>
              </a:rPr>
              <a:t>67 år</a:t>
            </a:r>
            <a:endParaRPr/>
          </a:p>
        </p:txBody>
      </p:sp>
      <p:sp>
        <p:nvSpPr>
          <p:cNvPr id="297" name="CustomShape 4"/>
          <p:cNvSpPr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  <a:ea typeface="ＭＳ Ｐゴシック"/>
              </a:rPr>
              <a:t>09.10.2017</a:t>
            </a:r>
            <a:endParaRPr/>
          </a:p>
        </p:txBody>
      </p:sp>
      <p:sp>
        <p:nvSpPr>
          <p:cNvPr id="298" name="CustomShape 5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  <a:ea typeface="ＭＳ Ｐゴシック"/>
              </a:rPr>
              <a:t>FORSVARETS SENIORFORBUND STIFTET 15 FEBRUAR 1983</a:t>
            </a:r>
            <a:endParaRPr/>
          </a:p>
        </p:txBody>
      </p:sp>
      <p:sp>
        <p:nvSpPr>
          <p:cNvPr id="299" name="CustomShape 6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CustomShape 7"/>
          <p:cNvSpPr/>
          <p:nvPr/>
        </p:nvSpPr>
        <p:spPr>
          <a:xfrm>
            <a:off x="2700360" y="2924280"/>
            <a:ext cx="2663640" cy="1009440"/>
          </a:xfrm>
          <a:prstGeom prst="rect">
            <a:avLst/>
          </a:prstGeom>
          <a:solidFill>
            <a:srgbClr val="0033cc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Særalderspensjon</a:t>
            </a:r>
            <a:endParaRPr/>
          </a:p>
        </p:txBody>
      </p:sp>
      <p:sp>
        <p:nvSpPr>
          <p:cNvPr id="301" name="CustomShape 8"/>
          <p:cNvSpPr/>
          <p:nvPr/>
        </p:nvSpPr>
        <p:spPr>
          <a:xfrm>
            <a:off x="5364000" y="3429000"/>
            <a:ext cx="3239640" cy="50436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000">
                <a:solidFill>
                  <a:srgbClr val="ffffff"/>
                </a:solidFill>
                <a:latin typeface="Calibri"/>
                <a:ea typeface="ＭＳ Ｐゴシック"/>
              </a:rPr>
              <a:t>Alderspensjon fra folketrygden</a:t>
            </a:r>
            <a:endParaRPr/>
          </a:p>
        </p:txBody>
      </p:sp>
      <p:sp>
        <p:nvSpPr>
          <p:cNvPr id="302" name="CustomShape 9"/>
          <p:cNvSpPr/>
          <p:nvPr/>
        </p:nvSpPr>
        <p:spPr>
          <a:xfrm>
            <a:off x="1763640" y="2924280"/>
            <a:ext cx="936360" cy="1009440"/>
          </a:xfrm>
          <a:prstGeom prst="rect">
            <a:avLst/>
          </a:prstGeom>
          <a:solidFill>
            <a:srgbClr val="0033cc"/>
          </a:solidFill>
          <a:ln cap="rnd" w="25560">
            <a:solidFill>
              <a:srgbClr val="385d8a"/>
            </a:solidFill>
            <a:custDash>
              <a:ds d="284000" sp="213000"/>
            </a:custDash>
            <a:miter/>
          </a:ln>
        </p:spPr>
      </p:sp>
      <p:sp>
        <p:nvSpPr>
          <p:cNvPr id="303" name="CustomShape 10"/>
          <p:cNvSpPr/>
          <p:nvPr/>
        </p:nvSpPr>
        <p:spPr>
          <a:xfrm>
            <a:off x="5364000" y="3141720"/>
            <a:ext cx="3239640" cy="286920"/>
          </a:xfrm>
          <a:prstGeom prst="rect">
            <a:avLst/>
          </a:prstGeom>
          <a:solidFill>
            <a:srgbClr val="0033cc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000">
                <a:solidFill>
                  <a:srgbClr val="ffffff"/>
                </a:solidFill>
                <a:latin typeface="Calibri"/>
                <a:ea typeface="ＭＳ Ｐゴシック"/>
              </a:rPr>
              <a:t>Offentlig tjenestepensjon</a:t>
            </a:r>
            <a:endParaRPr/>
          </a:p>
        </p:txBody>
      </p:sp>
      <p:sp>
        <p:nvSpPr>
          <p:cNvPr id="304" name="Line 11"/>
          <p:cNvSpPr/>
          <p:nvPr/>
        </p:nvSpPr>
        <p:spPr>
          <a:xfrm flipV="1">
            <a:off x="1763640" y="1989000"/>
            <a:ext cx="0" cy="19447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05" name="Line 12"/>
          <p:cNvSpPr/>
          <p:nvPr/>
        </p:nvSpPr>
        <p:spPr>
          <a:xfrm>
            <a:off x="1763640" y="2923920"/>
            <a:ext cx="7056360" cy="0"/>
          </a:xfrm>
          <a:prstGeom prst="line">
            <a:avLst/>
          </a:prstGeom>
          <a:ln cap="rnd" w="9360">
            <a:solidFill>
              <a:srgbClr val="ffffff"/>
            </a:solidFill>
            <a:custDash>
              <a:ds d="140000" sp="105000"/>
            </a:custDash>
            <a:round/>
          </a:ln>
        </p:spPr>
      </p:sp>
      <p:sp>
        <p:nvSpPr>
          <p:cNvPr id="306" name="CustomShape 13"/>
          <p:cNvSpPr/>
          <p:nvPr/>
        </p:nvSpPr>
        <p:spPr>
          <a:xfrm>
            <a:off x="900000" y="2781360"/>
            <a:ext cx="720360" cy="303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b-NO" sz="1400">
                <a:solidFill>
                  <a:srgbClr val="000000"/>
                </a:solidFill>
                <a:latin typeface="Arial"/>
                <a:ea typeface="ＭＳ Ｐゴシック"/>
              </a:rPr>
              <a:t>66 %</a:t>
            </a:r>
            <a:endParaRPr/>
          </a:p>
        </p:txBody>
      </p:sp>
      <p:sp>
        <p:nvSpPr>
          <p:cNvPr id="307" name="CustomShape 14"/>
          <p:cNvSpPr/>
          <p:nvPr/>
        </p:nvSpPr>
        <p:spPr>
          <a:xfrm>
            <a:off x="3348000" y="2277000"/>
            <a:ext cx="2015640" cy="64836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>
                <a:solidFill>
                  <a:srgbClr val="ffffff"/>
                </a:solidFill>
                <a:latin typeface="Calibri"/>
                <a:ea typeface="ＭＳ Ｐゴシック"/>
              </a:rPr>
              <a:t>Alderspensjon fra folketrygden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457200" y="206100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nb-NO" sz="48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1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311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312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CB6B779-AD49-4D46-8E13-1EFEFEBD7CFB}" type="slidenum">
              <a:rPr lang="nb-NO" sz="1200">
                <a:solidFill>
                  <a:srgbClr val="898989"/>
                </a:solidFill>
                <a:latin typeface="Calibri"/>
                <a:ea typeface="MS PGothic"/>
              </a:rPr>
              <a:t>&lt;nummer&gt;</a:t>
            </a:fld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403280" y="189000"/>
            <a:ext cx="726876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1371600" y="1916280"/>
            <a:ext cx="6400440" cy="37224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nb-NO" sz="2700">
                <a:solidFill>
                  <a:srgbClr val="000000"/>
                </a:solidFill>
                <a:latin typeface="Calibri"/>
                <a:ea typeface="ＭＳ Ｐゴシック"/>
              </a:rPr>
              <a:t>Det fremgår av vergemålsloven § 78 hva en fremtidsfullmakt er. Bestemmelsen lyder: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nb-NO" sz="2700">
                <a:solidFill>
                  <a:srgbClr val="000000"/>
                </a:solidFill>
                <a:latin typeface="Calibri"/>
                <a:ea typeface="ＭＳ Ｐゴシック"/>
              </a:rPr>
              <a:t>«En fremtidsfullmakt er en fullmakt til én eller flere personer om å representere fullmaktsgiveren etter at fullmaktsgiveren på grunn av sinnslidelse, herunder demens, eller alvorlig svekket helbred ikke lenger er i stand til å ivareta sine interesser innen de områdene som omfattes av fullmakten.</a:t>
            </a:r>
            <a:r>
              <a:rPr lang="nb-NO" sz="2700">
                <a:solidFill>
                  <a:srgbClr val="898989"/>
                </a:solidFill>
                <a:latin typeface="Calibri"/>
                <a:ea typeface="ＭＳ Ｐゴシック"/>
              </a:rPr>
              <a:t>»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1258920" y="270000"/>
            <a:ext cx="743868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Fylkesmannen er vergemålsmyndighet og oppnevner verge for den som trenger det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En fremtidsfullmakt er et privat alternativ til offentlig verge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Ved å opprette fremtidsfullmakt kan du bestemme hvem som skal styre din privatøkonomi og hvordan det skal gjøres, dersom du skulle komme i en situasjon hvor du selv ikke kan gjøre det  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1258920" y="270000"/>
            <a:ext cx="743868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Så lenge du har rettslig evne kan du gjennom avtalelovens bestemmelser gi fullmakt til en annen til å ivareta dine interesser.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Dersom du på grunn av sinnslidelse, demens eller alvorlig svekket helbred har ikke lenger rett til å inngå rettslig bindende disposisjoner.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En ordinær fullmakt kan da ikke lenger nyttes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Bild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63560" y="3470760"/>
            <a:ext cx="3702960" cy="2777040"/>
          </a:xfrm>
          <a:prstGeom prst="rect">
            <a:avLst/>
          </a:prstGeom>
          <a:ln w="38160">
            <a:solidFill>
              <a:srgbClr val="ff0000"/>
            </a:solidFill>
            <a:round/>
          </a:ln>
        </p:spPr>
      </p:pic>
      <p:pic>
        <p:nvPicPr>
          <p:cNvPr id="139" name="Bild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12640" y="1070640"/>
            <a:ext cx="5143320" cy="1257120"/>
          </a:xfrm>
          <a:prstGeom prst="rect">
            <a:avLst/>
          </a:prstGeom>
          <a:ln w="38160">
            <a:solidFill>
              <a:srgbClr val="ff0000"/>
            </a:solidFill>
            <a:round/>
          </a:ln>
        </p:spPr>
      </p:pic>
      <p:pic>
        <p:nvPicPr>
          <p:cNvPr id="140" name="Bild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5920" y="2483280"/>
            <a:ext cx="2308680" cy="1535040"/>
          </a:xfrm>
          <a:prstGeom prst="rect">
            <a:avLst/>
          </a:prstGeom>
          <a:ln w="38160">
            <a:solidFill>
              <a:srgbClr val="ff0000"/>
            </a:solidFill>
            <a:round/>
          </a:ln>
        </p:spPr>
      </p:pic>
      <p:pic>
        <p:nvPicPr>
          <p:cNvPr id="141" name="Bilde 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63120" y="3858120"/>
            <a:ext cx="3078000" cy="2050560"/>
          </a:xfrm>
          <a:prstGeom prst="rect">
            <a:avLst/>
          </a:prstGeom>
          <a:ln w="38160">
            <a:solidFill>
              <a:srgbClr val="ff0000"/>
            </a:solidFill>
            <a:round/>
          </a:ln>
        </p:spPr>
      </p:pic>
      <p:sp>
        <p:nvSpPr>
          <p:cNvPr id="142" name="CustomShape 1"/>
          <p:cNvSpPr/>
          <p:nvPr/>
        </p:nvSpPr>
        <p:spPr>
          <a:xfrm>
            <a:off x="2646000" y="2580840"/>
            <a:ext cx="636840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nb-NO">
                <a:solidFill>
                  <a:srgbClr val="000000"/>
                </a:solidFill>
                <a:latin typeface="Arial"/>
                <a:ea typeface="ＭＳ Ｐゴシック"/>
              </a:rPr>
              <a:t>Forsvarets mediesenter (FMS), Forsvarets forum (FOFO) </a:t>
            </a:r>
            <a:endParaRPr/>
          </a:p>
          <a:p>
            <a:pPr>
              <a:lnSpc>
                <a:spcPct val="100000"/>
              </a:lnSpc>
            </a:pPr>
            <a:r>
              <a:rPr b="1" lang="nb-NO">
                <a:solidFill>
                  <a:srgbClr val="000000"/>
                </a:solidFill>
                <a:latin typeface="Arial"/>
                <a:ea typeface="ＭＳ Ｐゴシック"/>
              </a:rPr>
              <a:t>og Forsvarets seniorforbund (FSF)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1258920" y="270000"/>
            <a:ext cx="743868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En fremtidsfullmakt kan gjelde både personlige og økonomiske forhold, og det kan omfatte alle disposisjoner eller bare noen.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Det kan i fullmakten også gis instruksjoner om hvordan den skal benyttes. Det kan også fastsettes regnskaps- og dokumentasjonsplikt for fullmektigen.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1258920" y="270000"/>
            <a:ext cx="743868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Når bør en fremtidsfullmakt opprettes?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Før det er for sent. Ikke vent for lenge.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En fremtidsfullmakt kan tilbakekalles så lenge du har evnen til å forstå konsekvensene av å gjøre det 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1258920" y="270000"/>
            <a:ext cx="743868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Det gjelder samme formkrav til fremtidsfullmakt som ved testament.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Opprettelsen av en fremtidsfullmakt må selvsagt gjøres mens en er åndsfrisk.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Ofte vil nok situasjonen være at dette er spørsmål som først blir aktuelt i en fase hvor en begynner å bli svekket.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Det kan derfor være veldig greit at en ved opprettelsen får bekreftelse fra legen om at en er ved full sans og samling og er i stand til å forstå hva det innebærer å opprette en slik fullmakt.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1332000" y="270000"/>
            <a:ext cx="73656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 må skrives </a:t>
            </a:r>
            <a:r>
              <a:rPr lang="nb-NO" sz="3200" u="sng">
                <a:solidFill>
                  <a:srgbClr val="000000"/>
                </a:solidFill>
                <a:latin typeface="Calibri"/>
                <a:ea typeface="ＭＳ Ｐゴシック"/>
              </a:rPr>
              <a:t>dersom en ønsker å ha kontroll på hvem som skal ivareta egne interesser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dersom en selv ikke kan gjøre det lenger.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Dette kan nok mange føle trygt og greit, og det kan være lurt å tenke på at det velges en fullmektig som ikke gir grunnlag for senere tvister om habilitet og disponeringer.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332000" y="270000"/>
            <a:ext cx="73656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433080" y="233208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Dersom det skulle vise seg at fullmektigen ikke gjør jobben sin, kan det etter krav fra pårørende oppnevnes verge som trer istedenfor fullmektigen.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1332000" y="270000"/>
            <a:ext cx="73656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468360" y="1268280"/>
            <a:ext cx="8218080" cy="5976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Eksempel på fremtidsfullmakt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Undertegnede ....................................., fnr. ......................,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gir herved følgende person fullmakt til i fremtiden å representere meg, og handle på mine vegne, dersom jeg på grunn av sinnslidelse, demens eller alvorlig svekket helbred, ikke lenger er i stand til å ivareta mine egne interesser: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....................................................... ................................................. .........................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Fullmektigens navn: Adresse: fnr.: </a:t>
            </a:r>
            <a:endParaRPr/>
          </a:p>
          <a:p>
            <a:pPr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Fullmaktens ikrafttredelse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Fullmakten trer i kraft fra det tidspunkt det foreligger erklæring fra min lege på at jeg ikke kan ivareta egne interesser. Fullmektigen har rett til å innhente legeerklæring om min helsetilstand, for å godtgjøre at jeg er ute av stand til å ivareta mine interesser.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Min fullmektig skal ved ikrafttredelse underrette meg og min ektefelle om fullmaktens ikrafttredelse og om dens innhold. Hvis min ektefelle eller samboer ikke lenger er i live skal mine øvrige nære slektninger underrettes. </a:t>
            </a:r>
            <a:endParaRPr/>
          </a:p>
          <a:p>
            <a:pPr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Fullmektigens oppgaver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Min fullmektig skal ivareta mine økonomiske interesser ved: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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Å betale mine utgifter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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Å sørge for at mine barn ........................................... og ................................................ får utbetalt inntil det arveavgiftsfrie beløp hvert år i gave, så lenge min økonomi gir rom for det. Det skal alltid være tilbake minimum kr .................. av mine likvide midler 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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Å sørge for at min leilighet i .......................................................................... blir solgt på det tidspunkt jeg får fast sykehjemsplass. Midlene fra salget, etter at all min gjeld er betalt, skal deles likt mellom mine barn.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68360" y="27000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Min fullmektig har krav på å få dekket sine utgifter av mine midler og skal hvert år kunne beregne seg et rimelig vederlag for sitt arbeid som fullmektig, begrenset til 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(Fullmektigen skal ha opplysnings- eller årlig regnskapsplikt overfor mine barn..........) </a:t>
            </a:r>
            <a:endParaRPr/>
          </a:p>
          <a:p>
            <a:pPr>
              <a:lnSpc>
                <a:spcPct val="100000"/>
              </a:lnSpc>
            </a:pPr>
            <a:r>
              <a:rPr b="1" lang="nb-NO" sz="1200">
                <a:solidFill>
                  <a:srgbClr val="000000"/>
                </a:solidFill>
                <a:latin typeface="Calibri"/>
                <a:ea typeface="ＭＳ Ｐゴシック"/>
              </a:rPr>
              <a:t>Disposisjonsfullmakt overfor bank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For å utføre sine oppgaver, gir jeg min fullmektig: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 </a:t>
            </a: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Rett til å disponere mine bankkontoer, herunder inngå avtale om bruk av betalingstjenester knyttet til kontoene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 </a:t>
            </a: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Tilgang til mine bankbokser.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Sted, ..... Dato .............. 2013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...................................................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Som særskilt tilkalte vitner bekrefter vi herved at ovenstående fremtidsfullmakt i dag, mens vi begge var til stede samtidig, ble undertegnet av fullmaktsgiver......................., og at han vedkjente seg den som sin vilje om han i fremtiden ikke skulle være i stand til å ivareta sine egne interesser.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Vi er ikke fullmektiger etter fullmakten og underskriver herved etter hans eget ønske, mens han selv er til stede, og bekrefter at han har opprettet fremtidsfullmakten av egen fri vilje.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Sted: ..................................... dato: .......................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.................................................. .............................................................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(Vitne 1) (Vitne 2)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Født: ........................................................ Født: ....................................................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................................................... .............................................................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................................................... ............................................................. </a:t>
            </a:r>
            <a:endParaRPr/>
          </a:p>
          <a:p>
            <a:pPr>
              <a:lnSpc>
                <a:spcPct val="100000"/>
              </a:lnSpc>
            </a:pPr>
            <a:r>
              <a:rPr lang="nb-NO" sz="1200">
                <a:solidFill>
                  <a:srgbClr val="000000"/>
                </a:solidFill>
                <a:latin typeface="Calibri"/>
                <a:ea typeface="ＭＳ Ｐゴシック"/>
              </a:rPr>
              <a:t>Adresse: Adresse: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3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09.10.2016</a:t>
            </a:r>
            <a:endParaRPr/>
          </a:p>
        </p:txBody>
      </p:sp>
      <p:sp>
        <p:nvSpPr>
          <p:cNvPr id="334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335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42E0FF9-7F4E-445D-88AF-46918DFA5FAE}" type="slidenum">
              <a:rPr lang="nb-NO" sz="1200">
                <a:solidFill>
                  <a:srgbClr val="898989"/>
                </a:solidFill>
                <a:latin typeface="Calibri"/>
                <a:ea typeface="MS PGothic"/>
              </a:rPr>
              <a:t>&lt;nummer&gt;</a:t>
            </a:fld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B59A9F6-A684-469C-9632-F13B1517C0B8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1403280" y="270000"/>
            <a:ext cx="729432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Regulering av pensjoner under utbetaling</a:t>
            </a:r>
            <a:endParaRPr/>
          </a:p>
        </p:txBody>
      </p:sp>
      <p:sp>
        <p:nvSpPr>
          <p:cNvPr id="338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Det tas utgangspunkt i lønnsvekst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Gjennomsnitt for alle arbeidstakere, alle grupper, to siste år + forventet lønnsvekst i reguleringsåret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Pensjonen reguleres ved først å legge til lønnsveksten, deretter trekke fra 0,75 %</a:t>
            </a:r>
            <a:r>
              <a:rPr b="1" lang="nb-NO" sz="28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1331640" y="332640"/>
            <a:ext cx="7342200" cy="107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Trygdeoppgjøret 2017</a:t>
            </a:r>
            <a:endParaRPr/>
          </a:p>
        </p:txBody>
      </p:sp>
      <p:sp>
        <p:nvSpPr>
          <p:cNvPr id="340" name="TextShape 2"/>
          <p:cNvSpPr txBox="1"/>
          <p:nvPr/>
        </p:nvSpPr>
        <p:spPr>
          <a:xfrm>
            <a:off x="539640" y="1556640"/>
            <a:ext cx="8301240" cy="432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nb-NO" sz="3200" u="sng">
                <a:solidFill>
                  <a:srgbClr val="000000"/>
                </a:solidFill>
                <a:latin typeface="Calibri"/>
                <a:ea typeface="ＭＳ Ｐゴシック"/>
              </a:rPr>
              <a:t>FSF sine krav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: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FSF viser til felles protokolltilførsel fra det engere utvalg av 20. april 2017 og krever at lønnsveksten i 2016 ikke korrigeres for strukturelle endringer og andre strukturelle effekter slik at forventet lønnsvekst på 2,4 % legges til grunn for drøftingene.</a:t>
            </a:r>
            <a:endParaRPr/>
          </a:p>
        </p:txBody>
      </p:sp>
      <p:sp>
        <p:nvSpPr>
          <p:cNvPr id="341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342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34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36542E4-7074-4161-BF9F-5151218CF11F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1259640" y="332640"/>
            <a:ext cx="7272360" cy="107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Trygdeoppgjøret 2017 - fortsettelse</a:t>
            </a:r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374040" y="1772640"/>
            <a:ext cx="8301240" cy="3497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nb-NO" sz="3200" u="sng">
                <a:solidFill>
                  <a:srgbClr val="000000"/>
                </a:solidFill>
                <a:latin typeface="Calibri"/>
                <a:ea typeface="ＭＳ Ｐゴシック"/>
              </a:rPr>
              <a:t>FSF sine krav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: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FSF krever at alderspensjonene i 2017 reguleres med gjennomsnittet av anslått lønnsvekst på 2,4 % og anslått prisvekst på 1,9 %. FSF’s samlede krav på regulering av grunnbeløpet på årsbasis blir 2,4 %. Det vil gi en inntekstvekst i 2017 på 2,15 %. </a:t>
            </a:r>
            <a:endParaRPr/>
          </a:p>
        </p:txBody>
      </p:sp>
      <p:sp>
        <p:nvSpPr>
          <p:cNvPr id="346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34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34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1E07A6F-CD59-46E2-A5FF-81CBAA600E8F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331640" y="332640"/>
            <a:ext cx="6984360" cy="1122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Innhold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70160" y="148644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 (aldersgrenser vs pensjonsalder)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Pensjonsreformen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Alderspensjon fra folketrygden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Alderspensjon fra Statens pensjonskasse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Fremtidsfullmakt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Trygdeoppgjør 2017</a:t>
            </a:r>
            <a:endParaRPr/>
          </a:p>
        </p:txBody>
      </p:sp>
      <p:sp>
        <p:nvSpPr>
          <p:cNvPr id="14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14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A5959DF-69EA-4959-AB6C-B031E340C37E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1403640" y="332640"/>
            <a:ext cx="7344360" cy="107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Trygdeoppgjøret 2017 - resultat</a:t>
            </a:r>
            <a:endParaRPr/>
          </a:p>
        </p:txBody>
      </p:sp>
      <p:sp>
        <p:nvSpPr>
          <p:cNvPr id="350" name="TextShape 2"/>
          <p:cNvSpPr txBox="1"/>
          <p:nvPr/>
        </p:nvSpPr>
        <p:spPr>
          <a:xfrm>
            <a:off x="539640" y="1989000"/>
            <a:ext cx="8301240" cy="3497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Samlet lønnsvekst på årsbasis 1,68 % (Gjennomsnittlig G 2017 – 93.281 kr)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Ny G fra 1. mai 2017 – 93.634 kr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Lønnsvekst per 1. mai 2017 – 1,14 %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Løpende alderspensjon økes med 0,38 %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</p:txBody>
      </p:sp>
      <p:sp>
        <p:nvSpPr>
          <p:cNvPr id="351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352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35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69A5826-E50E-454B-9A8F-713A4D111B3D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42046E4-EF3A-4CEB-ACCA-CFF273BB8E98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468360" y="27000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nb-NO" sz="3200">
                <a:solidFill>
                  <a:srgbClr val="594fdb"/>
                </a:solidFill>
                <a:latin typeface="Calibri"/>
                <a:ea typeface="ＭＳ Ｐゴシック"/>
              </a:rPr>
              <a:t>	</a:t>
            </a:r>
            <a:r>
              <a:rPr b="1" lang="nb-NO" sz="3200">
                <a:solidFill>
                  <a:srgbClr val="594fdb"/>
                </a:solidFill>
                <a:latin typeface="Calibri"/>
                <a:ea typeface="ＭＳ Ｐゴシック"/>
              </a:rPr>
              <a:t>	</a:t>
            </a:r>
            <a:r>
              <a:rPr b="1" lang="nb-NO" sz="3200">
                <a:solidFill>
                  <a:srgbClr val="594fdb"/>
                </a:solidFill>
                <a:latin typeface="Calibri"/>
                <a:ea typeface="ＭＳ Ｐゴシック"/>
              </a:rPr>
              <a:t>	</a:t>
            </a:r>
            <a:r>
              <a:rPr b="1" lang="nb-NO" sz="3200">
                <a:solidFill>
                  <a:srgbClr val="594fdb"/>
                </a:solidFill>
                <a:latin typeface="Catriel"/>
                <a:ea typeface="ＭＳ Ｐゴシック"/>
              </a:rPr>
              <a:t>Fremtiden</a:t>
            </a:r>
            <a:endParaRPr/>
          </a:p>
        </p:txBody>
      </p:sp>
      <p:sp>
        <p:nvSpPr>
          <p:cNvPr id="356" name="TextShape 3"/>
          <p:cNvSpPr txBox="1"/>
          <p:nvPr/>
        </p:nvSpPr>
        <p:spPr>
          <a:xfrm>
            <a:off x="457200" y="1600200"/>
            <a:ext cx="8229240" cy="4636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Endring av særaldersgrensen?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Hva skjer med AFP offentlig sektor?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Alderspensjon fra tjenestepensjonsordningen, fra bruttoordning til nettoordning?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Nettoordning, ingen samordning med folketrygden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Innebærer at samlet pensjon blir folketrygd  pluss tjenestepensjon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Etterlatte pensjon, overgang til nettoordning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Stortings- og regjeringspensjonsloven, nettoordning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Uførepensjon, nettordning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Privat sektor nettordning</a:t>
            </a:r>
            <a:endParaRPr/>
          </a:p>
        </p:txBody>
      </p:sp>
      <p:sp>
        <p:nvSpPr>
          <p:cNvPr id="357" name="CustomShape 4"/>
          <p:cNvSpPr/>
          <p:nvPr/>
        </p:nvSpPr>
        <p:spPr>
          <a:xfrm>
            <a:off x="1523880" y="6400800"/>
            <a:ext cx="6171840" cy="304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</p:spTree>
  </p:cSld>
  <p:transition>
    <p:wipe dir="u"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650880" y="1484280"/>
            <a:ext cx="7806960" cy="1007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ORIENTERING SLUTT</a:t>
            </a:r>
            <a:endParaRPr/>
          </a:p>
        </p:txBody>
      </p:sp>
      <p:sp>
        <p:nvSpPr>
          <p:cNvPr id="359" name="CustomShape 2"/>
          <p:cNvSpPr/>
          <p:nvPr/>
        </p:nvSpPr>
        <p:spPr>
          <a:xfrm>
            <a:off x="2133720" y="5547600"/>
            <a:ext cx="4266720" cy="334080"/>
          </a:xfrm>
          <a:prstGeom prst="rect">
            <a:avLst/>
          </a:prstGeom>
          <a:solidFill>
            <a:srgbClr val="4f81bd"/>
          </a:solidFill>
          <a:ln w="12600">
            <a:solidFill>
              <a:srgbClr val="000000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1600">
                <a:solidFill>
                  <a:srgbClr val="000000"/>
                </a:solidFill>
                <a:latin typeface="Arial Narrow"/>
                <a:ea typeface="ＭＳ Ｐゴシック"/>
              </a:rPr>
              <a:t>TAKK FOR OPPMERKSOMHETEN</a:t>
            </a:r>
            <a:endParaRPr/>
          </a:p>
        </p:txBody>
      </p:sp>
      <p:pic>
        <p:nvPicPr>
          <p:cNvPr id="3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14680" y="2527200"/>
            <a:ext cx="4572000" cy="283212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</p:cSld>
  <p:transition>
    <p:wipe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403640" y="270000"/>
            <a:ext cx="72939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ALDERSGRENSEBEGREPET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Arbeidslivet: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Benyttes i sammenheng med </a:t>
            </a:r>
            <a:r>
              <a:rPr lang="nb-NO" sz="2400" u="sng">
                <a:solidFill>
                  <a:srgbClr val="000000"/>
                </a:solidFill>
                <a:latin typeface="Calibri"/>
                <a:ea typeface="ＭＳ Ｐゴシック"/>
              </a:rPr>
              <a:t>plikten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 til å fratre stilling ved en bestemt alder.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Stillingsvernet bortfaller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Må ikke forveksles med ”pensjonsalder” som er den alder hvor en har </a:t>
            </a:r>
            <a:r>
              <a:rPr lang="nb-NO" sz="2400" u="sng">
                <a:solidFill>
                  <a:srgbClr val="000000"/>
                </a:solidFill>
                <a:latin typeface="Calibri"/>
                <a:ea typeface="ＭＳ Ｐゴシック"/>
              </a:rPr>
              <a:t>rett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 til å ta ut pensjon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Som hovedregel ved oppnådd aldersgrense gis arbeidstaker rett til direkte overgang til pensjonsordning</a:t>
            </a:r>
            <a:r>
              <a:rPr lang="nb-NO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  <a:p>
            <a:r>
              <a:rPr lang="nb-NO" sz="24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  <a:p>
            <a:endParaRPr/>
          </a:p>
        </p:txBody>
      </p:sp>
      <p:sp>
        <p:nvSpPr>
          <p:cNvPr id="15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151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152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68A76D7-84C5-4179-9293-5099718B2186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403640" y="270000"/>
            <a:ext cx="72939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Pensjonsalder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67640" y="1412640"/>
            <a:ext cx="8229240" cy="4669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Folketrygden.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62 år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Avtalefestet pensjon, privat sektor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62 år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Avtalefestet pensjon, offentlig sektor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62 år (folketrygdberegnet)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65 år (tjenestepensjonsberegnet)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Tjenestepensjon privat sektor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62 år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Tjenestepensjon offentlig sektor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67 år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Særalderspensjon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57/60/62 år  ( 85 års regel) </a:t>
            </a:r>
            <a:endParaRPr/>
          </a:p>
        </p:txBody>
      </p:sp>
      <p:sp>
        <p:nvSpPr>
          <p:cNvPr id="15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15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15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C6B62DE-068E-4AE7-913E-D718FE49589B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89EFD29-190A-4EE1-96C7-EA9640B7B53B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1403280" y="270000"/>
            <a:ext cx="72943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b="1" lang="nb-NO" sz="3200">
                <a:solidFill>
                  <a:srgbClr val="000000"/>
                </a:solidFill>
                <a:latin typeface="Calibri"/>
                <a:ea typeface="ＭＳ Ｐゴシック"/>
              </a:rPr>
              <a:t>PILARENE I ALDERSPENSJON</a:t>
            </a:r>
            <a:endParaRPr/>
          </a:p>
        </p:txBody>
      </p:sp>
      <p:sp>
        <p:nvSpPr>
          <p:cNvPr id="160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Gjelder 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nb-NO" sz="3200">
                <a:solidFill>
                  <a:srgbClr val="000000"/>
                </a:solidFill>
                <a:latin typeface="Calibri"/>
                <a:ea typeface="ＭＳ Ｐゴシック"/>
              </a:rPr>
              <a:t>alle</a:t>
            </a:r>
            <a:endParaRPr/>
          </a:p>
        </p:txBody>
      </p:sp>
      <p:sp>
        <p:nvSpPr>
          <p:cNvPr id="161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1200">
                <a:solidFill>
                  <a:srgbClr val="8b8b8b"/>
                </a:solidFill>
                <a:latin typeface="Calibri"/>
              </a:rPr>
              <a:t>09.10.2017</a:t>
            </a:r>
            <a:endParaRPr/>
          </a:p>
        </p:txBody>
      </p:sp>
      <p:sp>
        <p:nvSpPr>
          <p:cNvPr id="162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nb-NO" sz="900">
                <a:solidFill>
                  <a:srgbClr val="558ed5"/>
                </a:solidFill>
                <a:latin typeface="Calibri"/>
              </a:rPr>
              <a:t>FORSVARETS SENIORFORBUND STIFTET 15 FEBRUAR 1983</a:t>
            </a:r>
            <a:endParaRPr/>
          </a:p>
        </p:txBody>
      </p:sp>
      <p:sp>
        <p:nvSpPr>
          <p:cNvPr id="163" name="CustomShape 6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CustomShape 7"/>
          <p:cNvSpPr/>
          <p:nvPr/>
        </p:nvSpPr>
        <p:spPr>
          <a:xfrm>
            <a:off x="1692360" y="4653000"/>
            <a:ext cx="4966920" cy="1007640"/>
          </a:xfrm>
          <a:prstGeom prst="cube">
            <a:avLst>
              <a:gd name="adj" fmla="val 42504"/>
            </a:avLst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000">
                <a:solidFill>
                  <a:srgbClr val="ffffff"/>
                </a:solidFill>
                <a:latin typeface="Calibri"/>
                <a:ea typeface="ＭＳ Ｐゴシック"/>
              </a:rPr>
              <a:t>ALDERSPENSJON FRA</a:t>
            </a:r>
            <a:r>
              <a:rPr b="1" lang="nb-NO" sz="2000">
                <a:solidFill>
                  <a:srgbClr val="ffffff"/>
                </a:solidFill>
                <a:latin typeface="Calibri"/>
                <a:ea typeface="ＭＳ Ｐゴシック"/>
              </a:rPr>
              <a:t>
</a:t>
            </a:r>
            <a:r>
              <a:rPr b="1" lang="nb-NO" sz="2000">
                <a:solidFill>
                  <a:srgbClr val="ffffff"/>
                </a:solidFill>
                <a:latin typeface="Calibri"/>
                <a:ea typeface="ＭＳ Ｐゴシック"/>
              </a:rPr>
              <a:t>FOLKETRYGD</a:t>
            </a:r>
            <a:endParaRPr/>
          </a:p>
        </p:txBody>
      </p:sp>
      <p:sp>
        <p:nvSpPr>
          <p:cNvPr id="165" name="CustomShape 8"/>
          <p:cNvSpPr/>
          <p:nvPr/>
        </p:nvSpPr>
        <p:spPr>
          <a:xfrm>
            <a:off x="1692360" y="3573360"/>
            <a:ext cx="4966920" cy="1007640"/>
          </a:xfrm>
          <a:prstGeom prst="cube">
            <a:avLst>
              <a:gd name="adj" fmla="val 53644"/>
            </a:avLst>
          </a:prstGeom>
          <a:solidFill>
            <a:srgbClr val="0000ff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TJENESTEPENSJON</a:t>
            </a:r>
            <a:endParaRPr/>
          </a:p>
        </p:txBody>
      </p:sp>
      <p:sp>
        <p:nvSpPr>
          <p:cNvPr id="166" name="CustomShape 9"/>
          <p:cNvSpPr/>
          <p:nvPr/>
        </p:nvSpPr>
        <p:spPr>
          <a:xfrm>
            <a:off x="1692360" y="2781360"/>
            <a:ext cx="4966920" cy="647280"/>
          </a:xfrm>
          <a:prstGeom prst="cube">
            <a:avLst>
              <a:gd name="adj" fmla="val 62130"/>
            </a:avLst>
          </a:prstGeom>
          <a:solidFill>
            <a:srgbClr val="00cc98"/>
          </a:solidFill>
          <a:ln w="25560">
            <a:solidFill>
              <a:srgbClr val="385d8a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ffffff"/>
                </a:solidFill>
                <a:latin typeface="Calibri"/>
                <a:ea typeface="ＭＳ Ｐゴシック"/>
              </a:rPr>
              <a:t>INDIVIDUELL SPARING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780251E-9A7C-4FCA-8469-D151B450A636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80000"/>
              </a:lnSpc>
              <a:buFont typeface="Arial"/>
              <a:buChar char="–"/>
            </a:pPr>
            <a:r>
              <a:rPr b="1" lang="nb-NO" sz="2000">
                <a:solidFill>
                  <a:srgbClr val="000000"/>
                </a:solidFill>
                <a:latin typeface="Calibri"/>
                <a:ea typeface="ＭＳ Ｐゴシック"/>
              </a:rPr>
              <a:t>Personer </a:t>
            </a:r>
            <a:r>
              <a:rPr b="1" lang="nb-NO" sz="2000">
                <a:solidFill>
                  <a:srgbClr val="ff0000"/>
                </a:solidFill>
                <a:latin typeface="Calibri"/>
                <a:ea typeface="ＭＳ Ｐゴシック"/>
              </a:rPr>
              <a:t>født i 1953 eller tidligere </a:t>
            </a:r>
            <a:r>
              <a:rPr b="1" lang="nb-NO" sz="2000">
                <a:solidFill>
                  <a:srgbClr val="000000"/>
                </a:solidFill>
                <a:latin typeface="Calibri"/>
                <a:ea typeface="ＭＳ Ｐゴシック"/>
              </a:rPr>
              <a:t>opptjener etter den gammel  opptjeningsmodellen.</a:t>
            </a:r>
            <a:endParaRPr/>
          </a:p>
          <a:p>
            <a:endParaRPr/>
          </a:p>
          <a:p>
            <a:pPr lvl="1">
              <a:lnSpc>
                <a:spcPct val="80000"/>
              </a:lnSpc>
              <a:buFont typeface="Arial"/>
              <a:buChar char="–"/>
            </a:pPr>
            <a:r>
              <a:rPr b="1" lang="nb-NO" sz="2000">
                <a:solidFill>
                  <a:srgbClr val="000000"/>
                </a:solidFill>
                <a:latin typeface="Calibri"/>
                <a:ea typeface="ＭＳ Ｐゴシック"/>
              </a:rPr>
              <a:t>Personer </a:t>
            </a:r>
            <a:r>
              <a:rPr b="1" lang="nb-NO" sz="2000">
                <a:solidFill>
                  <a:srgbClr val="ff0000"/>
                </a:solidFill>
                <a:latin typeface="Calibri"/>
                <a:ea typeface="ＭＳ Ｐゴシック"/>
              </a:rPr>
              <a:t>født i 1963 eller senere </a:t>
            </a:r>
            <a:r>
              <a:rPr b="1" lang="nb-NO" sz="2000">
                <a:solidFill>
                  <a:srgbClr val="000000"/>
                </a:solidFill>
                <a:latin typeface="Calibri"/>
                <a:ea typeface="ＭＳ Ｐゴシック"/>
              </a:rPr>
              <a:t>opp alderspensjon utelukkende etter nye regler. For hvert år med pensjonsopptjening bygges opp en pensjonsbeholdning som blir avgjørende for beregning og utbetaling av alderspensjonen.</a:t>
            </a:r>
            <a:r>
              <a:rPr lang="nb-NO" sz="20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  <a:p>
            <a:endParaRPr/>
          </a:p>
          <a:p>
            <a:pPr lvl="1">
              <a:lnSpc>
                <a:spcPct val="80000"/>
              </a:lnSpc>
              <a:buFont typeface="Arial"/>
              <a:buChar char="–"/>
            </a:pPr>
            <a:r>
              <a:rPr b="1" lang="nb-NO" sz="2000">
                <a:solidFill>
                  <a:srgbClr val="000000"/>
                </a:solidFill>
                <a:latin typeface="Calibri"/>
                <a:ea typeface="ＭＳ Ｐゴシック"/>
              </a:rPr>
              <a:t>Personer </a:t>
            </a:r>
            <a:r>
              <a:rPr b="1" lang="nb-NO" sz="2000">
                <a:solidFill>
                  <a:srgbClr val="ff0000"/>
                </a:solidFill>
                <a:latin typeface="Calibri"/>
                <a:ea typeface="ＭＳ Ｐゴシック"/>
              </a:rPr>
              <a:t>født i perioden 1954 - 1962 </a:t>
            </a:r>
            <a:r>
              <a:rPr b="1" lang="nb-NO" sz="2000">
                <a:solidFill>
                  <a:srgbClr val="000000"/>
                </a:solidFill>
                <a:latin typeface="Calibri"/>
                <a:ea typeface="ＭＳ Ｐゴシック"/>
              </a:rPr>
              <a:t>omfattes både av den gamle og nye modellen for opptjening av alderspensjon. Er du født i 1954 får du beregnet 9/10 av pensjonen din etter gammel modell og 1/10 etter ny. Er du født i 1962 får du imidlertid beregnet 1/10 av pensjonen din etter den gamle opptjeningsmodellen og 9/10 etter den nye. </a:t>
            </a:r>
            <a:endParaRPr/>
          </a:p>
          <a:p>
            <a:endParaRPr/>
          </a:p>
        </p:txBody>
      </p:sp>
      <p:sp>
        <p:nvSpPr>
          <p:cNvPr id="169" name="TextShape 3"/>
          <p:cNvSpPr txBox="1"/>
          <p:nvPr/>
        </p:nvSpPr>
        <p:spPr>
          <a:xfrm>
            <a:off x="1403280" y="270000"/>
            <a:ext cx="72943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nb-NO" sz="3200">
                <a:solidFill>
                  <a:srgbClr val="558ed5"/>
                </a:solidFill>
                <a:latin typeface="Calibri"/>
                <a:ea typeface="ＭＳ Ｐゴシック"/>
              </a:rPr>
              <a:t> </a:t>
            </a:r>
            <a:r>
              <a:rPr b="1" lang="nb-NO" sz="3200">
                <a:solidFill>
                  <a:srgbClr val="ff0000"/>
                </a:solidFill>
                <a:latin typeface="Calibri"/>
                <a:ea typeface="ＭＳ Ｐゴシック"/>
              </a:rPr>
              <a:t>OPPTJENING AV PENSJON I FOLKETRYGDEN:</a:t>
            </a:r>
            <a:r>
              <a:rPr lang="nb-NO" sz="320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EF5999B-F360-4DC6-89E1-BCDA781AF98A}" type="slidenum">
              <a:rPr lang="nb-NO" sz="1200">
                <a:solidFill>
                  <a:srgbClr val="898989"/>
                </a:solidFill>
                <a:latin typeface="Calibri"/>
                <a:ea typeface="ＭＳ Ｐゴシック"/>
              </a:rPr>
              <a:t>&lt;nummer&gt;</a:t>
            </a:fld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1619280" y="270000"/>
            <a:ext cx="70783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nb-NO" sz="3200">
                <a:solidFill>
                  <a:srgbClr val="ff0000"/>
                </a:solidFill>
                <a:latin typeface="Calibri"/>
                <a:ea typeface="ＭＳ Ｐゴシック"/>
              </a:rPr>
              <a:t>FOLKETRYGD </a:t>
            </a:r>
            <a:r>
              <a:rPr b="1" lang="nb-NO" sz="3200">
                <a:solidFill>
                  <a:srgbClr val="ff0000"/>
                </a:solidFill>
                <a:latin typeface="Calibri"/>
                <a:ea typeface="ＭＳ Ｐゴシック"/>
              </a:rPr>
              <a:t>
</a:t>
            </a:r>
            <a:r>
              <a:rPr lang="nb-NO" sz="2800">
                <a:solidFill>
                  <a:srgbClr val="ff0000"/>
                </a:solidFill>
                <a:latin typeface="Calibri"/>
                <a:ea typeface="ＭＳ Ｐゴシック"/>
              </a:rPr>
              <a:t>GAMMEL MODELL</a:t>
            </a:r>
            <a:endParaRPr/>
          </a:p>
        </p:txBody>
      </p:sp>
      <p:sp>
        <p:nvSpPr>
          <p:cNvPr id="172" name="TextShape 3"/>
          <p:cNvSpPr txBox="1"/>
          <p:nvPr/>
        </p:nvSpPr>
        <p:spPr>
          <a:xfrm>
            <a:off x="539640" y="162864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3" name="Line 4"/>
          <p:cNvSpPr/>
          <p:nvPr/>
        </p:nvSpPr>
        <p:spPr>
          <a:xfrm>
            <a:off x="1314360" y="3573360"/>
            <a:ext cx="68468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74" name="Line 5"/>
          <p:cNvSpPr/>
          <p:nvPr/>
        </p:nvSpPr>
        <p:spPr>
          <a:xfrm>
            <a:off x="1314360" y="2997000"/>
            <a:ext cx="0" cy="1152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75" name="CustomShape 6"/>
          <p:cNvSpPr/>
          <p:nvPr/>
        </p:nvSpPr>
        <p:spPr>
          <a:xfrm>
            <a:off x="982800" y="4292640"/>
            <a:ext cx="798120" cy="504360"/>
          </a:xfrm>
          <a:prstGeom prst="rect">
            <a:avLst/>
          </a:prstGeom>
          <a:solidFill>
            <a:srgbClr val="00b050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16 år</a:t>
            </a:r>
            <a:endParaRPr/>
          </a:p>
        </p:txBody>
      </p:sp>
      <p:sp>
        <p:nvSpPr>
          <p:cNvPr id="176" name="Line 7"/>
          <p:cNvSpPr/>
          <p:nvPr/>
        </p:nvSpPr>
        <p:spPr>
          <a:xfrm>
            <a:off x="6831000" y="3068280"/>
            <a:ext cx="0" cy="108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77" name="CustomShape 8"/>
          <p:cNvSpPr/>
          <p:nvPr/>
        </p:nvSpPr>
        <p:spPr>
          <a:xfrm>
            <a:off x="6432480" y="4365720"/>
            <a:ext cx="731520" cy="431280"/>
          </a:xfrm>
          <a:prstGeom prst="rect">
            <a:avLst/>
          </a:prstGeom>
          <a:solidFill>
            <a:srgbClr val="00b050"/>
          </a:solidFill>
          <a:ln cap="rnd" w="9360">
            <a:solidFill>
              <a:srgbClr val="000000"/>
            </a:solidFill>
            <a:custDash>
              <a:ds d="140000" sp="105000"/>
            </a:custDash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69år</a:t>
            </a:r>
            <a:endParaRPr/>
          </a:p>
        </p:txBody>
      </p:sp>
      <p:sp>
        <p:nvSpPr>
          <p:cNvPr id="178" name="Line 9"/>
          <p:cNvSpPr/>
          <p:nvPr/>
        </p:nvSpPr>
        <p:spPr>
          <a:xfrm>
            <a:off x="7297560" y="3068280"/>
            <a:ext cx="0" cy="100980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280000" sp="105000"/>
            </a:custDash>
            <a:round/>
          </a:ln>
        </p:spPr>
      </p:sp>
      <p:sp>
        <p:nvSpPr>
          <p:cNvPr id="179" name="Line 10"/>
          <p:cNvSpPr/>
          <p:nvPr/>
        </p:nvSpPr>
        <p:spPr>
          <a:xfrm>
            <a:off x="7696080" y="3068280"/>
            <a:ext cx="0" cy="100836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280000" sp="105000"/>
            </a:custDash>
            <a:round/>
          </a:ln>
        </p:spPr>
      </p:sp>
      <p:sp>
        <p:nvSpPr>
          <p:cNvPr id="180" name="Line 11"/>
          <p:cNvSpPr/>
          <p:nvPr/>
        </p:nvSpPr>
        <p:spPr>
          <a:xfrm>
            <a:off x="8094600" y="3068280"/>
            <a:ext cx="0" cy="100836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280000" sp="105000"/>
            </a:custDash>
            <a:round/>
          </a:ln>
        </p:spPr>
      </p:sp>
      <p:sp>
        <p:nvSpPr>
          <p:cNvPr id="181" name="CustomShape 12"/>
          <p:cNvSpPr/>
          <p:nvPr/>
        </p:nvSpPr>
        <p:spPr>
          <a:xfrm>
            <a:off x="2700360" y="4149720"/>
            <a:ext cx="2950920" cy="821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nb-NO" sz="2400">
                <a:solidFill>
                  <a:srgbClr val="000000"/>
                </a:solidFill>
                <a:latin typeface="Arial"/>
                <a:ea typeface="ＭＳ Ｐゴシック"/>
              </a:rPr>
              <a:t>40 pensjonsgivende år gir full pensjon</a:t>
            </a:r>
            <a:endParaRPr/>
          </a:p>
        </p:txBody>
      </p:sp>
      <p:sp>
        <p:nvSpPr>
          <p:cNvPr id="182" name="CustomShape 13"/>
          <p:cNvSpPr/>
          <p:nvPr/>
        </p:nvSpPr>
        <p:spPr>
          <a:xfrm>
            <a:off x="7380360" y="4365720"/>
            <a:ext cx="731520" cy="431280"/>
          </a:xfrm>
          <a:prstGeom prst="rect">
            <a:avLst/>
          </a:prstGeom>
          <a:solidFill>
            <a:srgbClr val="00b050"/>
          </a:solidFill>
          <a:ln w="1260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75år</a:t>
            </a:r>
            <a:endParaRPr/>
          </a:p>
        </p:txBody>
      </p:sp>
      <p:sp>
        <p:nvSpPr>
          <p:cNvPr id="183" name="CustomShape 14"/>
          <p:cNvSpPr/>
          <p:nvPr/>
        </p:nvSpPr>
        <p:spPr>
          <a:xfrm>
            <a:off x="7164360" y="4437000"/>
            <a:ext cx="215640" cy="2869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84" name="CustomShape 15"/>
          <p:cNvSpPr/>
          <p:nvPr/>
        </p:nvSpPr>
        <p:spPr>
          <a:xfrm>
            <a:off x="1476360" y="3068640"/>
            <a:ext cx="5317920" cy="431280"/>
          </a:xfrm>
          <a:prstGeom prst="rect">
            <a:avLst/>
          </a:prstGeom>
          <a:solidFill>
            <a:srgbClr val="00b050"/>
          </a:solidFill>
          <a:ln cap="rnd" w="9360">
            <a:solidFill>
              <a:srgbClr val="000000"/>
            </a:solidFill>
            <a:custDash>
              <a:ds d="140000" sp="105000"/>
            </a:custDash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nb-NO" sz="2400">
                <a:solidFill>
                  <a:srgbClr val="000000"/>
                </a:solidFill>
                <a:latin typeface="Calibri"/>
                <a:ea typeface="ＭＳ Ｐゴシック"/>
              </a:rPr>
              <a:t>20 beste år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