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559" r:id="rId2"/>
    <p:sldId id="560" r:id="rId3"/>
    <p:sldId id="561" r:id="rId4"/>
    <p:sldId id="480" r:id="rId5"/>
    <p:sldId id="412" r:id="rId6"/>
    <p:sldId id="409" r:id="rId7"/>
    <p:sldId id="388" r:id="rId8"/>
    <p:sldId id="414" r:id="rId9"/>
    <p:sldId id="568" r:id="rId10"/>
    <p:sldId id="358" r:id="rId11"/>
    <p:sldId id="356" r:id="rId12"/>
    <p:sldId id="357" r:id="rId13"/>
    <p:sldId id="444" r:id="rId14"/>
    <p:sldId id="515" r:id="rId15"/>
    <p:sldId id="446" r:id="rId16"/>
    <p:sldId id="447" r:id="rId17"/>
    <p:sldId id="579" r:id="rId18"/>
    <p:sldId id="569" r:id="rId19"/>
    <p:sldId id="570" r:id="rId20"/>
    <p:sldId id="572" r:id="rId21"/>
    <p:sldId id="574" r:id="rId22"/>
    <p:sldId id="575" r:id="rId23"/>
    <p:sldId id="582" r:id="rId24"/>
    <p:sldId id="583" r:id="rId25"/>
    <p:sldId id="584" r:id="rId26"/>
    <p:sldId id="566" r:id="rId27"/>
    <p:sldId id="585" r:id="rId28"/>
    <p:sldId id="586" r:id="rId29"/>
  </p:sldIdLst>
  <p:sldSz cx="9144000" cy="6858000" type="screen4x3"/>
  <p:notesSz cx="6797675" cy="9926638"/>
  <p:defaultTextStyle>
    <a:defPPr>
      <a:defRPr lang="nb-NO"/>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594FDB"/>
    <a:srgbClr val="4F81BD"/>
    <a:srgbClr val="0033CC"/>
    <a:srgbClr val="00B451"/>
    <a:srgbClr val="8EB4E3"/>
    <a:srgbClr val="00CC98"/>
    <a:srgbClr val="FF0066"/>
    <a:srgbClr val="E23DE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varScale="1">
        <p:scale>
          <a:sx n="68" d="100"/>
          <a:sy n="68" d="100"/>
        </p:scale>
        <p:origin x="158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2464"/>
    </p:cViewPr>
  </p:sorterViewPr>
  <p:notesViewPr>
    <p:cSldViewPr>
      <p:cViewPr varScale="1">
        <p:scale>
          <a:sx n="59" d="100"/>
          <a:sy n="59" d="100"/>
        </p:scale>
        <p:origin x="-1776"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nb-NO"/>
          </a:p>
        </p:txBody>
      </p:sp>
      <p:sp>
        <p:nvSpPr>
          <p:cNvPr id="3" name="Plassholder for dato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C3C3C018-9F40-427F-BCC0-946AA384383C}" type="datetimeFigureOut">
              <a:rPr lang="nb-NO"/>
              <a:pPr>
                <a:defRPr/>
              </a:pPr>
              <a:t>04.06.2018</a:t>
            </a:fld>
            <a:endParaRPr lang="nb-NO"/>
          </a:p>
        </p:txBody>
      </p:sp>
      <p:sp>
        <p:nvSpPr>
          <p:cNvPr id="4" name="Plassholder for bunntekst 3"/>
          <p:cNvSpPr>
            <a:spLocks noGrp="1"/>
          </p:cNvSpPr>
          <p:nvPr>
            <p:ph type="ftr" sz="quarter" idx="2"/>
          </p:nvPr>
        </p:nvSpPr>
        <p:spPr>
          <a:xfrm>
            <a:off x="0" y="9428164"/>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nb-NO"/>
          </a:p>
        </p:txBody>
      </p:sp>
      <p:sp>
        <p:nvSpPr>
          <p:cNvPr id="5" name="Plassholder for lysbildenummer 4"/>
          <p:cNvSpPr>
            <a:spLocks noGrp="1"/>
          </p:cNvSpPr>
          <p:nvPr>
            <p:ph type="sldNum" sz="quarter" idx="3"/>
          </p:nvPr>
        </p:nvSpPr>
        <p:spPr>
          <a:xfrm>
            <a:off x="3849688" y="9428164"/>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D4C85D1D-54C3-43C2-B811-BDAC5F56BB7B}" type="slidenum">
              <a:rPr lang="nb-NO"/>
              <a:pPr>
                <a:defRPr/>
              </a:pPr>
              <a:t>‹#›</a:t>
            </a:fld>
            <a:endParaRPr lang="nb-NO"/>
          </a:p>
        </p:txBody>
      </p:sp>
    </p:spTree>
    <p:extLst>
      <p:ext uri="{BB962C8B-B14F-4D97-AF65-F5344CB8AC3E}">
        <p14:creationId xmlns:p14="http://schemas.microsoft.com/office/powerpoint/2010/main" val="2107395488"/>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nb-NO"/>
          </a:p>
        </p:txBody>
      </p:sp>
      <p:sp>
        <p:nvSpPr>
          <p:cNvPr id="3" name="Plassholder for dato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FA1FC89F-A68A-4DEB-A853-6C6B78098E44}" type="datetimeFigureOut">
              <a:rPr lang="nb-NO"/>
              <a:pPr>
                <a:defRPr/>
              </a:pPr>
              <a:t>04.06.2018</a:t>
            </a:fld>
            <a:endParaRPr lang="nb-NO"/>
          </a:p>
        </p:txBody>
      </p:sp>
      <p:sp>
        <p:nvSpPr>
          <p:cNvPr id="4" name="Plassholder for lysbil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nb-NO" noProof="0"/>
          </a:p>
        </p:txBody>
      </p:sp>
      <p:sp>
        <p:nvSpPr>
          <p:cNvPr id="5" name="Plassholder for notater 4"/>
          <p:cNvSpPr>
            <a:spLocks noGrp="1"/>
          </p:cNvSpPr>
          <p:nvPr>
            <p:ph type="body" sz="quarter" idx="3"/>
          </p:nvPr>
        </p:nvSpPr>
        <p:spPr>
          <a:xfrm>
            <a:off x="679451" y="4716464"/>
            <a:ext cx="5438775" cy="4465637"/>
          </a:xfrm>
          <a:prstGeom prst="rect">
            <a:avLst/>
          </a:prstGeom>
        </p:spPr>
        <p:txBody>
          <a:bodyPr vert="horz" wrap="square" lIns="91440" tIns="45720" rIns="91440" bIns="45720" numCol="1" anchor="t" anchorCtr="0" compatLnSpc="1">
            <a:prstTxWarp prst="textNoShape">
              <a:avLst/>
            </a:prstTxWarp>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6" name="Plassholder for bunntekst 5"/>
          <p:cNvSpPr>
            <a:spLocks noGrp="1"/>
          </p:cNvSpPr>
          <p:nvPr>
            <p:ph type="ftr" sz="quarter" idx="4"/>
          </p:nvPr>
        </p:nvSpPr>
        <p:spPr>
          <a:xfrm>
            <a:off x="0" y="9428164"/>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nb-NO"/>
          </a:p>
        </p:txBody>
      </p:sp>
      <p:sp>
        <p:nvSpPr>
          <p:cNvPr id="7" name="Plassholder for lysbildenummer 6"/>
          <p:cNvSpPr>
            <a:spLocks noGrp="1"/>
          </p:cNvSpPr>
          <p:nvPr>
            <p:ph type="sldNum" sz="quarter" idx="5"/>
          </p:nvPr>
        </p:nvSpPr>
        <p:spPr>
          <a:xfrm>
            <a:off x="3849688" y="9428164"/>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80547264-DD98-4E52-A7FD-43EAD337E611}" type="slidenum">
              <a:rPr lang="nb-NO"/>
              <a:pPr>
                <a:defRPr/>
              </a:pPr>
              <a:t>‹#›</a:t>
            </a:fld>
            <a:endParaRPr lang="nb-NO"/>
          </a:p>
        </p:txBody>
      </p:sp>
    </p:spTree>
    <p:extLst>
      <p:ext uri="{BB962C8B-B14F-4D97-AF65-F5344CB8AC3E}">
        <p14:creationId xmlns:p14="http://schemas.microsoft.com/office/powerpoint/2010/main" val="3558711137"/>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Plassholder for lysbilde 1"/>
          <p:cNvSpPr>
            <a:spLocks noGrp="1" noRot="1" noChangeAspect="1" noTextEdit="1"/>
          </p:cNvSpPr>
          <p:nvPr>
            <p:ph type="sldImg"/>
          </p:nvPr>
        </p:nvSpPr>
        <p:spPr bwMode="auto">
          <a:xfrm>
            <a:off x="919163" y="744538"/>
            <a:ext cx="4962525" cy="3722687"/>
          </a:xfrm>
          <a:noFill/>
          <a:ln>
            <a:solidFill>
              <a:srgbClr val="000000"/>
            </a:solidFill>
            <a:miter lim="800000"/>
            <a:headEnd/>
            <a:tailEnd/>
          </a:ln>
        </p:spPr>
      </p:sp>
      <p:sp>
        <p:nvSpPr>
          <p:cNvPr id="87043" name="Plassholder for notater 2"/>
          <p:cNvSpPr>
            <a:spLocks noGrp="1"/>
          </p:cNvSpPr>
          <p:nvPr>
            <p:ph type="body" idx="1"/>
          </p:nvPr>
        </p:nvSpPr>
        <p:spPr bwMode="auto">
          <a:xfrm>
            <a:off x="906463" y="4716464"/>
            <a:ext cx="4984750" cy="4465637"/>
          </a:xfrm>
          <a:noFill/>
        </p:spPr>
        <p:txBody>
          <a:bodyPr lIns="91767" tIns="45882" rIns="91767" bIns="45882"/>
          <a:lstStyle/>
          <a:p>
            <a:pPr eaLnBrk="1" hangingPunct="1"/>
            <a:endParaRPr lang="nb-NO"/>
          </a:p>
        </p:txBody>
      </p:sp>
      <p:sp>
        <p:nvSpPr>
          <p:cNvPr id="87044" name="Plassholder for lysbildenummer 3"/>
          <p:cNvSpPr txBox="1">
            <a:spLocks noGrp="1"/>
          </p:cNvSpPr>
          <p:nvPr/>
        </p:nvSpPr>
        <p:spPr bwMode="auto">
          <a:xfrm>
            <a:off x="3852863" y="9429750"/>
            <a:ext cx="2944812" cy="496888"/>
          </a:xfrm>
          <a:prstGeom prst="rect">
            <a:avLst/>
          </a:prstGeom>
          <a:noFill/>
          <a:ln w="9525">
            <a:noFill/>
            <a:miter lim="800000"/>
            <a:headEnd/>
            <a:tailEnd/>
          </a:ln>
        </p:spPr>
        <p:txBody>
          <a:bodyPr lIns="91767" tIns="45882" rIns="91767" bIns="45882" anchor="b"/>
          <a:lstStyle/>
          <a:p>
            <a:pPr algn="r" defTabSz="917575"/>
            <a:fld id="{2B60C900-E0DB-43D6-8CBE-1946027CA76F}" type="slidenum">
              <a:rPr lang="nb-NO" sz="1200">
                <a:latin typeface="Times New Roman" pitchFamily="18" charset="0"/>
                <a:cs typeface="Arial" charset="0"/>
              </a:rPr>
              <a:pPr algn="r" defTabSz="917575"/>
              <a:t>1</a:t>
            </a:fld>
            <a:endParaRPr lang="nb-NO" sz="1200">
              <a:latin typeface="Times New Roman" pitchFamily="18" charset="0"/>
              <a:cs typeface="Arial" charset="0"/>
            </a:endParaRPr>
          </a:p>
        </p:txBody>
      </p:sp>
    </p:spTree>
    <p:extLst>
      <p:ext uri="{BB962C8B-B14F-4D97-AF65-F5344CB8AC3E}">
        <p14:creationId xmlns:p14="http://schemas.microsoft.com/office/powerpoint/2010/main" val="1921482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xfrm>
            <a:off x="917575" y="742950"/>
            <a:ext cx="4962525" cy="3722688"/>
          </a:xfrm>
          <a:noFill/>
          <a:ln>
            <a:solidFill>
              <a:srgbClr val="000000"/>
            </a:solidFill>
            <a:miter lim="800000"/>
            <a:headEnd/>
            <a:tailEnd/>
          </a:ln>
        </p:spPr>
      </p:sp>
      <p:sp>
        <p:nvSpPr>
          <p:cNvPr id="90115" name="Rectangle 3"/>
          <p:cNvSpPr>
            <a:spLocks noGrp="1" noChangeArrowheads="1"/>
          </p:cNvSpPr>
          <p:nvPr>
            <p:ph type="body" idx="1"/>
          </p:nvPr>
        </p:nvSpPr>
        <p:spPr bwMode="auto">
          <a:xfrm>
            <a:off x="906463" y="4716464"/>
            <a:ext cx="4984750" cy="273050"/>
          </a:xfrm>
          <a:noFill/>
        </p:spPr>
        <p:txBody>
          <a:bodyPr lIns="91767" tIns="45882" rIns="91767" bIns="45882">
            <a:normAutofit lnSpcReduction="10000"/>
          </a:bodyPr>
          <a:lstStyle/>
          <a:p>
            <a:pPr eaLnBrk="1" hangingPunct="1"/>
            <a:endParaRPr lang="nb-NO"/>
          </a:p>
        </p:txBody>
      </p:sp>
    </p:spTree>
    <p:extLst>
      <p:ext uri="{BB962C8B-B14F-4D97-AF65-F5344CB8AC3E}">
        <p14:creationId xmlns:p14="http://schemas.microsoft.com/office/powerpoint/2010/main" val="1984536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Plassholder for lysbilde 1"/>
          <p:cNvSpPr>
            <a:spLocks noGrp="1" noRot="1" noChangeAspect="1"/>
          </p:cNvSpPr>
          <p:nvPr>
            <p:ph type="sldImg"/>
          </p:nvPr>
        </p:nvSpPr>
        <p:spPr bwMode="auto">
          <a:noFill/>
          <a:ln>
            <a:solidFill>
              <a:srgbClr val="000000"/>
            </a:solidFill>
            <a:miter lim="800000"/>
            <a:headEnd/>
            <a:tailEnd/>
          </a:ln>
        </p:spPr>
      </p:sp>
      <p:sp>
        <p:nvSpPr>
          <p:cNvPr id="23554" name="Plassholder for notater 2"/>
          <p:cNvSpPr>
            <a:spLocks noGrp="1"/>
          </p:cNvSpPr>
          <p:nvPr>
            <p:ph type="body" idx="1"/>
          </p:nvPr>
        </p:nvSpPr>
        <p:spPr bwMode="auto">
          <a:noFill/>
        </p:spPr>
        <p:txBody>
          <a:bodyPr wrap="square" numCol="1" anchor="t" anchorCtr="0" compatLnSpc="1">
            <a:prstTxWarp prst="textNoShape">
              <a:avLst/>
            </a:prstTxWarp>
          </a:bodyPr>
          <a:lstStyle/>
          <a:p>
            <a:endParaRPr lang="nb-NO"/>
          </a:p>
        </p:txBody>
      </p:sp>
      <p:sp>
        <p:nvSpPr>
          <p:cNvPr id="4" name="Plassholder for topptekst 3"/>
          <p:cNvSpPr>
            <a:spLocks noGrp="1"/>
          </p:cNvSpPr>
          <p:nvPr>
            <p:ph type="hdr" sz="quarter"/>
          </p:nvPr>
        </p:nvSpPr>
        <p:spPr/>
        <p:txBody>
          <a:bodyPr/>
          <a:lstStyle/>
          <a:p>
            <a:pPr>
              <a:defRPr/>
            </a:pPr>
            <a:endParaRPr lang="nb-NO"/>
          </a:p>
        </p:txBody>
      </p:sp>
      <p:sp>
        <p:nvSpPr>
          <p:cNvPr id="5" name="Plassholder for dato 4"/>
          <p:cNvSpPr>
            <a:spLocks noGrp="1"/>
          </p:cNvSpPr>
          <p:nvPr>
            <p:ph type="dt" sz="quarter" idx="1"/>
          </p:nvPr>
        </p:nvSpPr>
        <p:spPr/>
        <p:txBody>
          <a:bodyPr/>
          <a:lstStyle/>
          <a:p>
            <a:pPr>
              <a:defRPr/>
            </a:pPr>
            <a:fld id="{AC5DCF92-4B7A-48EE-880B-92226C8F405A}" type="datetime1">
              <a:rPr lang="nb-NO" smtClean="0"/>
              <a:pPr>
                <a:defRPr/>
              </a:pPr>
              <a:t>04.06.2018</a:t>
            </a:fld>
            <a:endParaRPr lang="nb-NO"/>
          </a:p>
        </p:txBody>
      </p:sp>
      <p:sp>
        <p:nvSpPr>
          <p:cNvPr id="6" name="Plassholder for lysbildenummer 5"/>
          <p:cNvSpPr>
            <a:spLocks noGrp="1"/>
          </p:cNvSpPr>
          <p:nvPr>
            <p:ph type="sldNum" sz="quarter" idx="5"/>
          </p:nvPr>
        </p:nvSpPr>
        <p:spPr/>
        <p:txBody>
          <a:bodyPr/>
          <a:lstStyle/>
          <a:p>
            <a:pPr>
              <a:defRPr/>
            </a:pPr>
            <a:fld id="{3447B322-C7DD-4240-AFD2-EFCA69938ACC}" type="slidenum">
              <a:rPr lang="nb-NO" smtClean="0"/>
              <a:pPr>
                <a:defRPr/>
              </a:pPr>
              <a:t>15</a:t>
            </a:fld>
            <a:endParaRPr lang="nb-NO"/>
          </a:p>
        </p:txBody>
      </p:sp>
    </p:spTree>
    <p:extLst>
      <p:ext uri="{BB962C8B-B14F-4D97-AF65-F5344CB8AC3E}">
        <p14:creationId xmlns:p14="http://schemas.microsoft.com/office/powerpoint/2010/main" val="1143184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Plassholder for lysbilde 1"/>
          <p:cNvSpPr>
            <a:spLocks noGrp="1" noRot="1" noChangeAspect="1" noTextEdit="1"/>
          </p:cNvSpPr>
          <p:nvPr>
            <p:ph type="sldImg"/>
          </p:nvPr>
        </p:nvSpPr>
        <p:spPr bwMode="auto">
          <a:noFill/>
          <a:ln>
            <a:solidFill>
              <a:srgbClr val="000000"/>
            </a:solidFill>
            <a:miter lim="800000"/>
            <a:headEnd/>
            <a:tailEnd/>
          </a:ln>
        </p:spPr>
      </p:sp>
      <p:sp>
        <p:nvSpPr>
          <p:cNvPr id="25602" name="Plassholder for notater 2"/>
          <p:cNvSpPr>
            <a:spLocks noGrp="1"/>
          </p:cNvSpPr>
          <p:nvPr>
            <p:ph type="body" idx="1"/>
          </p:nvPr>
        </p:nvSpPr>
        <p:spPr bwMode="auto">
          <a:noFill/>
        </p:spPr>
        <p:txBody>
          <a:bodyPr wrap="square" numCol="1" anchor="t" anchorCtr="0" compatLnSpc="1">
            <a:prstTxWarp prst="textNoShape">
              <a:avLst/>
            </a:prstTxWarp>
          </a:bodyPr>
          <a:lstStyle/>
          <a:p>
            <a:endParaRPr lang="nb-NO"/>
          </a:p>
        </p:txBody>
      </p:sp>
      <p:sp>
        <p:nvSpPr>
          <p:cNvPr id="4" name="Plassholder for topptekst 3"/>
          <p:cNvSpPr txBox="1">
            <a:spLocks noGrp="1"/>
          </p:cNvSpPr>
          <p:nvPr/>
        </p:nvSpPr>
        <p:spPr>
          <a:xfrm>
            <a:off x="0" y="0"/>
            <a:ext cx="2945659" cy="496332"/>
          </a:xfrm>
          <a:prstGeom prst="rect">
            <a:avLst/>
          </a:prstGeom>
          <a:noFill/>
        </p:spPr>
        <p:txBody>
          <a:bodyPr/>
          <a:lstStyle/>
          <a:p>
            <a:pPr fontAlgn="auto">
              <a:spcBef>
                <a:spcPts val="0"/>
              </a:spcBef>
              <a:spcAft>
                <a:spcPts val="0"/>
              </a:spcAft>
              <a:defRPr/>
            </a:pPr>
            <a:endParaRPr lang="nb-NO" sz="1200">
              <a:latin typeface="+mn-lt"/>
            </a:endParaRPr>
          </a:p>
        </p:txBody>
      </p:sp>
      <p:sp>
        <p:nvSpPr>
          <p:cNvPr id="5" name="Plassholder for dato 4"/>
          <p:cNvSpPr txBox="1">
            <a:spLocks noGrp="1"/>
          </p:cNvSpPr>
          <p:nvPr/>
        </p:nvSpPr>
        <p:spPr>
          <a:xfrm>
            <a:off x="3850443" y="0"/>
            <a:ext cx="2945659" cy="496332"/>
          </a:xfrm>
          <a:prstGeom prst="rect">
            <a:avLst/>
          </a:prstGeom>
          <a:noFill/>
        </p:spPr>
        <p:txBody>
          <a:bodyPr/>
          <a:lstStyle/>
          <a:p>
            <a:pPr algn="r" fontAlgn="auto">
              <a:spcBef>
                <a:spcPts val="0"/>
              </a:spcBef>
              <a:spcAft>
                <a:spcPts val="0"/>
              </a:spcAft>
              <a:defRPr/>
            </a:pPr>
            <a:fld id="{AC5DCF92-4B7A-48EE-880B-92226C8F405A}" type="datetime1">
              <a:rPr lang="nb-NO" sz="1200">
                <a:latin typeface="+mn-lt"/>
              </a:rPr>
              <a:pPr algn="r" fontAlgn="auto">
                <a:spcBef>
                  <a:spcPts val="0"/>
                </a:spcBef>
                <a:spcAft>
                  <a:spcPts val="0"/>
                </a:spcAft>
                <a:defRPr/>
              </a:pPr>
              <a:t>04.06.2018</a:t>
            </a:fld>
            <a:endParaRPr lang="nb-NO" sz="1200">
              <a:latin typeface="+mn-lt"/>
            </a:endParaRPr>
          </a:p>
        </p:txBody>
      </p:sp>
      <p:sp>
        <p:nvSpPr>
          <p:cNvPr id="6" name="Plassholder for lysbildenummer 5"/>
          <p:cNvSpPr txBox="1">
            <a:spLocks noGrp="1"/>
          </p:cNvSpPr>
          <p:nvPr/>
        </p:nvSpPr>
        <p:spPr>
          <a:xfrm>
            <a:off x="3850443" y="9428583"/>
            <a:ext cx="2945659" cy="496332"/>
          </a:xfrm>
          <a:prstGeom prst="rect">
            <a:avLst/>
          </a:prstGeom>
          <a:noFill/>
        </p:spPr>
        <p:txBody>
          <a:bodyPr anchor="b"/>
          <a:lstStyle/>
          <a:p>
            <a:pPr algn="r" fontAlgn="auto">
              <a:spcBef>
                <a:spcPts val="0"/>
              </a:spcBef>
              <a:spcAft>
                <a:spcPts val="0"/>
              </a:spcAft>
              <a:defRPr/>
            </a:pPr>
            <a:fld id="{ABC46A2B-BE6E-435F-AB59-78BB6FC5DCBB}" type="slidenum">
              <a:rPr lang="nb-NO" sz="1200">
                <a:latin typeface="+mn-lt"/>
              </a:rPr>
              <a:pPr algn="r" fontAlgn="auto">
                <a:spcBef>
                  <a:spcPts val="0"/>
                </a:spcBef>
                <a:spcAft>
                  <a:spcPts val="0"/>
                </a:spcAft>
                <a:defRPr/>
              </a:pPr>
              <a:t>16</a:t>
            </a:fld>
            <a:endParaRPr lang="nb-NO" sz="1200">
              <a:latin typeface="+mn-lt"/>
            </a:endParaRPr>
          </a:p>
        </p:txBody>
      </p:sp>
    </p:spTree>
    <p:extLst>
      <p:ext uri="{BB962C8B-B14F-4D97-AF65-F5344CB8AC3E}">
        <p14:creationId xmlns:p14="http://schemas.microsoft.com/office/powerpoint/2010/main" val="1765121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xfrm>
            <a:off x="917575" y="742950"/>
            <a:ext cx="4962525" cy="3722688"/>
          </a:xfrm>
          <a:noFill/>
          <a:ln>
            <a:solidFill>
              <a:srgbClr val="000000"/>
            </a:solidFill>
            <a:miter lim="800000"/>
            <a:headEnd/>
            <a:tailEnd/>
          </a:ln>
        </p:spPr>
      </p:sp>
      <p:sp>
        <p:nvSpPr>
          <p:cNvPr id="90115" name="Rectangle 3"/>
          <p:cNvSpPr>
            <a:spLocks noGrp="1" noChangeArrowheads="1"/>
          </p:cNvSpPr>
          <p:nvPr>
            <p:ph type="body" idx="1"/>
          </p:nvPr>
        </p:nvSpPr>
        <p:spPr bwMode="auto">
          <a:xfrm>
            <a:off x="906463" y="4716464"/>
            <a:ext cx="4984750" cy="273050"/>
          </a:xfrm>
          <a:noFill/>
        </p:spPr>
        <p:txBody>
          <a:bodyPr lIns="91767" tIns="45882" rIns="91767" bIns="45882">
            <a:normAutofit lnSpcReduction="10000"/>
          </a:bodyPr>
          <a:lstStyle/>
          <a:p>
            <a:pPr eaLnBrk="1" hangingPunct="1"/>
            <a:endParaRPr lang="nb-NO"/>
          </a:p>
        </p:txBody>
      </p:sp>
    </p:spTree>
    <p:extLst>
      <p:ext uri="{BB962C8B-B14F-4D97-AF65-F5344CB8AC3E}">
        <p14:creationId xmlns:p14="http://schemas.microsoft.com/office/powerpoint/2010/main" val="3956154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a:t>Klikk for å redigere tittelstil</a:t>
            </a:r>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lvl1pPr>
              <a:defRPr/>
            </a:lvl1pPr>
          </a:lstStyle>
          <a:p>
            <a:pPr>
              <a:defRPr/>
            </a:pPr>
            <a:r>
              <a:rPr lang="nb-NO"/>
              <a:t>09.06.2011</a:t>
            </a:r>
          </a:p>
        </p:txBody>
      </p:sp>
      <p:sp>
        <p:nvSpPr>
          <p:cNvPr id="5" name="Plassholder for bunntekst 4"/>
          <p:cNvSpPr>
            <a:spLocks noGrp="1"/>
          </p:cNvSpPr>
          <p:nvPr>
            <p:ph type="ftr" sz="quarter" idx="11"/>
          </p:nvPr>
        </p:nvSpPr>
        <p:spPr/>
        <p:txBody>
          <a:bodyPr/>
          <a:lstStyle>
            <a:lvl1pPr>
              <a:defRPr/>
            </a:lvl1pPr>
          </a:lstStyle>
          <a:p>
            <a:pPr>
              <a:defRPr/>
            </a:pPr>
            <a:r>
              <a:rPr lang="nb-NO"/>
              <a:t>FORSVARETS SENIORFORBUND STIFTET 15 FEBRUAR 1983</a:t>
            </a:r>
          </a:p>
        </p:txBody>
      </p:sp>
      <p:sp>
        <p:nvSpPr>
          <p:cNvPr id="6" name="Plassholder for lysbildenummer 5"/>
          <p:cNvSpPr>
            <a:spLocks noGrp="1"/>
          </p:cNvSpPr>
          <p:nvPr>
            <p:ph type="sldNum" sz="quarter" idx="12"/>
          </p:nvPr>
        </p:nvSpPr>
        <p:spPr/>
        <p:txBody>
          <a:bodyPr/>
          <a:lstStyle>
            <a:lvl1pPr>
              <a:defRPr/>
            </a:lvl1pPr>
          </a:lstStyle>
          <a:p>
            <a:pPr>
              <a:defRPr/>
            </a:pPr>
            <a:fld id="{7D71ABD4-049B-4B02-9440-BA783813E0E7}" type="slidenum">
              <a:rPr lang="nb-NO"/>
              <a:pPr>
                <a:defRPr/>
              </a:pPr>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pPr>
              <a:defRPr/>
            </a:pPr>
            <a:r>
              <a:rPr lang="nb-NO"/>
              <a:t>09.06.2011</a:t>
            </a:r>
          </a:p>
        </p:txBody>
      </p:sp>
      <p:sp>
        <p:nvSpPr>
          <p:cNvPr id="5" name="Plassholder for bunntekst 4"/>
          <p:cNvSpPr>
            <a:spLocks noGrp="1"/>
          </p:cNvSpPr>
          <p:nvPr>
            <p:ph type="ftr" sz="quarter" idx="11"/>
          </p:nvPr>
        </p:nvSpPr>
        <p:spPr/>
        <p:txBody>
          <a:bodyPr/>
          <a:lstStyle>
            <a:lvl1pPr>
              <a:defRPr/>
            </a:lvl1pPr>
          </a:lstStyle>
          <a:p>
            <a:pPr>
              <a:defRPr/>
            </a:pPr>
            <a:r>
              <a:rPr lang="nb-NO"/>
              <a:t>FORSVARETS SENIORFORBUND STIFTET 15 FEBRUAR 1983</a:t>
            </a:r>
          </a:p>
        </p:txBody>
      </p:sp>
      <p:sp>
        <p:nvSpPr>
          <p:cNvPr id="6" name="Plassholder for lysbildenummer 5"/>
          <p:cNvSpPr>
            <a:spLocks noGrp="1"/>
          </p:cNvSpPr>
          <p:nvPr>
            <p:ph type="sldNum" sz="quarter" idx="12"/>
          </p:nvPr>
        </p:nvSpPr>
        <p:spPr/>
        <p:txBody>
          <a:bodyPr/>
          <a:lstStyle>
            <a:lvl1pPr>
              <a:defRPr/>
            </a:lvl1pPr>
          </a:lstStyle>
          <a:p>
            <a:pPr>
              <a:defRPr/>
            </a:pPr>
            <a:fld id="{ACDA7B42-6236-4311-A9F6-4F9E70BD2E52}" type="slidenum">
              <a:rPr lang="nb-NO"/>
              <a:pPr>
                <a:defRPr/>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pPr>
              <a:defRPr/>
            </a:pPr>
            <a:r>
              <a:rPr lang="nb-NO"/>
              <a:t>09.06.2011</a:t>
            </a:r>
          </a:p>
        </p:txBody>
      </p:sp>
      <p:sp>
        <p:nvSpPr>
          <p:cNvPr id="5" name="Plassholder for bunntekst 4"/>
          <p:cNvSpPr>
            <a:spLocks noGrp="1"/>
          </p:cNvSpPr>
          <p:nvPr>
            <p:ph type="ftr" sz="quarter" idx="11"/>
          </p:nvPr>
        </p:nvSpPr>
        <p:spPr/>
        <p:txBody>
          <a:bodyPr/>
          <a:lstStyle>
            <a:lvl1pPr>
              <a:defRPr/>
            </a:lvl1pPr>
          </a:lstStyle>
          <a:p>
            <a:pPr>
              <a:defRPr/>
            </a:pPr>
            <a:r>
              <a:rPr lang="nb-NO"/>
              <a:t>FORSVARETS SENIORFORBUND STIFTET 15 FEBRUAR 1983</a:t>
            </a:r>
          </a:p>
        </p:txBody>
      </p:sp>
      <p:sp>
        <p:nvSpPr>
          <p:cNvPr id="6" name="Plassholder for lysbildenummer 5"/>
          <p:cNvSpPr>
            <a:spLocks noGrp="1"/>
          </p:cNvSpPr>
          <p:nvPr>
            <p:ph type="sldNum" sz="quarter" idx="12"/>
          </p:nvPr>
        </p:nvSpPr>
        <p:spPr/>
        <p:txBody>
          <a:bodyPr/>
          <a:lstStyle>
            <a:lvl1pPr>
              <a:defRPr/>
            </a:lvl1pPr>
          </a:lstStyle>
          <a:p>
            <a:pPr>
              <a:defRPr/>
            </a:pPr>
            <a:fld id="{A3B23605-069D-46C2-9004-89B1558930DA}" type="slidenum">
              <a:rPr lang="nb-NO"/>
              <a:pPr>
                <a:defRPr/>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lvl1pPr>
              <a:defRPr/>
            </a:lvl1pPr>
          </a:lstStyle>
          <a:p>
            <a:pPr>
              <a:defRPr/>
            </a:pPr>
            <a:r>
              <a:rPr lang="nb-NO"/>
              <a:t>09.06.2011</a:t>
            </a:r>
          </a:p>
        </p:txBody>
      </p:sp>
      <p:sp>
        <p:nvSpPr>
          <p:cNvPr id="5" name="Plassholder for bunntekst 4"/>
          <p:cNvSpPr>
            <a:spLocks noGrp="1"/>
          </p:cNvSpPr>
          <p:nvPr>
            <p:ph type="ftr" sz="quarter" idx="11"/>
          </p:nvPr>
        </p:nvSpPr>
        <p:spPr/>
        <p:txBody>
          <a:bodyPr/>
          <a:lstStyle>
            <a:lvl1pPr>
              <a:defRPr/>
            </a:lvl1pPr>
          </a:lstStyle>
          <a:p>
            <a:pPr>
              <a:defRPr/>
            </a:pPr>
            <a:r>
              <a:rPr lang="nb-NO"/>
              <a:t>FORSVARETS SENIORFORBUND STIFTET 15 FEBRUAR 1983</a:t>
            </a:r>
          </a:p>
        </p:txBody>
      </p:sp>
      <p:sp>
        <p:nvSpPr>
          <p:cNvPr id="6" name="Plassholder for lysbildenummer 5"/>
          <p:cNvSpPr>
            <a:spLocks noGrp="1"/>
          </p:cNvSpPr>
          <p:nvPr>
            <p:ph type="sldNum" sz="quarter" idx="12"/>
          </p:nvPr>
        </p:nvSpPr>
        <p:spPr/>
        <p:txBody>
          <a:bodyPr/>
          <a:lstStyle>
            <a:lvl1pPr>
              <a:defRPr/>
            </a:lvl1pPr>
          </a:lstStyle>
          <a:p>
            <a:pPr>
              <a:defRPr/>
            </a:pPr>
            <a:fld id="{3B9193A8-4072-436B-AC20-8E19FA8131B0}" type="slidenum">
              <a:rPr lang="nb-NO"/>
              <a:pPr>
                <a:defRPr/>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lvl1pPr>
              <a:defRPr/>
            </a:lvl1pPr>
          </a:lstStyle>
          <a:p>
            <a:pPr>
              <a:defRPr/>
            </a:pPr>
            <a:r>
              <a:rPr lang="nb-NO"/>
              <a:t>09.06.2011</a:t>
            </a:r>
          </a:p>
        </p:txBody>
      </p:sp>
      <p:sp>
        <p:nvSpPr>
          <p:cNvPr id="6" name="Plassholder for bunntekst 5"/>
          <p:cNvSpPr>
            <a:spLocks noGrp="1"/>
          </p:cNvSpPr>
          <p:nvPr>
            <p:ph type="ftr" sz="quarter" idx="11"/>
          </p:nvPr>
        </p:nvSpPr>
        <p:spPr/>
        <p:txBody>
          <a:bodyPr/>
          <a:lstStyle>
            <a:lvl1pPr>
              <a:defRPr/>
            </a:lvl1pPr>
          </a:lstStyle>
          <a:p>
            <a:pPr>
              <a:defRPr/>
            </a:pPr>
            <a:r>
              <a:rPr lang="nb-NO"/>
              <a:t>FORSVARETS SENIORFORBUND STIFTET 15 FEBRUAR 1983</a:t>
            </a:r>
          </a:p>
        </p:txBody>
      </p:sp>
      <p:sp>
        <p:nvSpPr>
          <p:cNvPr id="7" name="Plassholder for lysbildenummer 6"/>
          <p:cNvSpPr>
            <a:spLocks noGrp="1"/>
          </p:cNvSpPr>
          <p:nvPr>
            <p:ph type="sldNum" sz="quarter" idx="12"/>
          </p:nvPr>
        </p:nvSpPr>
        <p:spPr/>
        <p:txBody>
          <a:bodyPr/>
          <a:lstStyle>
            <a:lvl1pPr>
              <a:defRPr/>
            </a:lvl1pPr>
          </a:lstStyle>
          <a:p>
            <a:pPr>
              <a:defRPr/>
            </a:pPr>
            <a:fld id="{4C2C1145-5590-429E-BE9D-D1C29E4A9409}" type="slidenum">
              <a:rPr lang="nb-NO"/>
              <a:pPr>
                <a:defRPr/>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lvl1pPr>
              <a:defRPr/>
            </a:lvl1pPr>
          </a:lstStyle>
          <a:p>
            <a:pPr>
              <a:defRPr/>
            </a:pPr>
            <a:r>
              <a:rPr lang="nb-NO"/>
              <a:t>09.06.2011</a:t>
            </a:r>
          </a:p>
        </p:txBody>
      </p:sp>
      <p:sp>
        <p:nvSpPr>
          <p:cNvPr id="8" name="Plassholder for bunntekst 7"/>
          <p:cNvSpPr>
            <a:spLocks noGrp="1"/>
          </p:cNvSpPr>
          <p:nvPr>
            <p:ph type="ftr" sz="quarter" idx="11"/>
          </p:nvPr>
        </p:nvSpPr>
        <p:spPr/>
        <p:txBody>
          <a:bodyPr/>
          <a:lstStyle>
            <a:lvl1pPr>
              <a:defRPr/>
            </a:lvl1pPr>
          </a:lstStyle>
          <a:p>
            <a:pPr>
              <a:defRPr/>
            </a:pPr>
            <a:r>
              <a:rPr lang="nb-NO"/>
              <a:t>FORSVARETS SENIORFORBUND STIFTET 15 FEBRUAR 1983</a:t>
            </a:r>
          </a:p>
        </p:txBody>
      </p:sp>
      <p:sp>
        <p:nvSpPr>
          <p:cNvPr id="9" name="Plassholder for lysbildenummer 8"/>
          <p:cNvSpPr>
            <a:spLocks noGrp="1"/>
          </p:cNvSpPr>
          <p:nvPr>
            <p:ph type="sldNum" sz="quarter" idx="12"/>
          </p:nvPr>
        </p:nvSpPr>
        <p:spPr/>
        <p:txBody>
          <a:bodyPr/>
          <a:lstStyle>
            <a:lvl1pPr>
              <a:defRPr/>
            </a:lvl1pPr>
          </a:lstStyle>
          <a:p>
            <a:pPr>
              <a:defRPr/>
            </a:pPr>
            <a:fld id="{AA9B268E-9D4F-4B2B-BFC4-2DA7CD65D3A4}" type="slidenum">
              <a:rPr lang="nb-NO"/>
              <a:pPr>
                <a:defRPr/>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lvl1pPr>
              <a:defRPr/>
            </a:lvl1pPr>
          </a:lstStyle>
          <a:p>
            <a:pPr>
              <a:defRPr/>
            </a:pPr>
            <a:r>
              <a:rPr lang="nb-NO"/>
              <a:t>09.06.2011</a:t>
            </a:r>
          </a:p>
        </p:txBody>
      </p:sp>
      <p:sp>
        <p:nvSpPr>
          <p:cNvPr id="4" name="Plassholder for bunntekst 3"/>
          <p:cNvSpPr>
            <a:spLocks noGrp="1"/>
          </p:cNvSpPr>
          <p:nvPr>
            <p:ph type="ftr" sz="quarter" idx="11"/>
          </p:nvPr>
        </p:nvSpPr>
        <p:spPr/>
        <p:txBody>
          <a:bodyPr/>
          <a:lstStyle>
            <a:lvl1pPr>
              <a:defRPr/>
            </a:lvl1pPr>
          </a:lstStyle>
          <a:p>
            <a:pPr>
              <a:defRPr/>
            </a:pPr>
            <a:r>
              <a:rPr lang="nb-NO"/>
              <a:t>FORSVARETS SENIORFORBUND STIFTET 15 FEBRUAR 1983</a:t>
            </a:r>
          </a:p>
        </p:txBody>
      </p:sp>
      <p:sp>
        <p:nvSpPr>
          <p:cNvPr id="5" name="Plassholder for lysbildenummer 4"/>
          <p:cNvSpPr>
            <a:spLocks noGrp="1"/>
          </p:cNvSpPr>
          <p:nvPr>
            <p:ph type="sldNum" sz="quarter" idx="12"/>
          </p:nvPr>
        </p:nvSpPr>
        <p:spPr/>
        <p:txBody>
          <a:bodyPr/>
          <a:lstStyle>
            <a:lvl1pPr>
              <a:defRPr/>
            </a:lvl1pPr>
          </a:lstStyle>
          <a:p>
            <a:pPr>
              <a:defRPr/>
            </a:pPr>
            <a:fld id="{7948679A-62A2-46BE-85F5-BEABEBB4C85D}" type="slidenum">
              <a:rPr lang="nb-NO"/>
              <a:pPr>
                <a:defRPr/>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lvl1pPr>
              <a:defRPr/>
            </a:lvl1pPr>
          </a:lstStyle>
          <a:p>
            <a:pPr>
              <a:defRPr/>
            </a:pPr>
            <a:r>
              <a:rPr lang="nb-NO"/>
              <a:t>09.06.2011</a:t>
            </a:r>
          </a:p>
        </p:txBody>
      </p:sp>
      <p:sp>
        <p:nvSpPr>
          <p:cNvPr id="6" name="Plassholder for bunntekst 5"/>
          <p:cNvSpPr>
            <a:spLocks noGrp="1"/>
          </p:cNvSpPr>
          <p:nvPr>
            <p:ph type="ftr" sz="quarter" idx="11"/>
          </p:nvPr>
        </p:nvSpPr>
        <p:spPr/>
        <p:txBody>
          <a:bodyPr/>
          <a:lstStyle>
            <a:lvl1pPr>
              <a:defRPr/>
            </a:lvl1pPr>
          </a:lstStyle>
          <a:p>
            <a:pPr>
              <a:defRPr/>
            </a:pPr>
            <a:r>
              <a:rPr lang="nb-NO"/>
              <a:t>FORSVARETS SENIORFORBUND STIFTET 15 FEBRUAR 1983</a:t>
            </a:r>
          </a:p>
        </p:txBody>
      </p:sp>
      <p:sp>
        <p:nvSpPr>
          <p:cNvPr id="7" name="Plassholder for lysbildenummer 6"/>
          <p:cNvSpPr>
            <a:spLocks noGrp="1"/>
          </p:cNvSpPr>
          <p:nvPr>
            <p:ph type="sldNum" sz="quarter" idx="12"/>
          </p:nvPr>
        </p:nvSpPr>
        <p:spPr/>
        <p:txBody>
          <a:bodyPr/>
          <a:lstStyle>
            <a:lvl1pPr>
              <a:defRPr/>
            </a:lvl1pPr>
          </a:lstStyle>
          <a:p>
            <a:pPr>
              <a:defRPr/>
            </a:pPr>
            <a:fld id="{1FD4C618-E69B-4747-B41F-22549CEE3A00}" type="slidenum">
              <a:rPr lang="nb-NO"/>
              <a:pPr>
                <a:defRPr/>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lvl1pPr>
              <a:defRPr/>
            </a:lvl1pPr>
          </a:lstStyle>
          <a:p>
            <a:pPr>
              <a:defRPr/>
            </a:pPr>
            <a:r>
              <a:rPr lang="nb-NO"/>
              <a:t>09.06.2011</a:t>
            </a:r>
          </a:p>
        </p:txBody>
      </p:sp>
      <p:sp>
        <p:nvSpPr>
          <p:cNvPr id="6" name="Plassholder for bunntekst 5"/>
          <p:cNvSpPr>
            <a:spLocks noGrp="1"/>
          </p:cNvSpPr>
          <p:nvPr>
            <p:ph type="ftr" sz="quarter" idx="11"/>
          </p:nvPr>
        </p:nvSpPr>
        <p:spPr/>
        <p:txBody>
          <a:bodyPr/>
          <a:lstStyle>
            <a:lvl1pPr>
              <a:defRPr/>
            </a:lvl1pPr>
          </a:lstStyle>
          <a:p>
            <a:pPr>
              <a:defRPr/>
            </a:pPr>
            <a:r>
              <a:rPr lang="nb-NO"/>
              <a:t>FORSVARETS SENIORFORBUND STIFTET 15 FEBRUAR 1983</a:t>
            </a:r>
          </a:p>
        </p:txBody>
      </p:sp>
      <p:sp>
        <p:nvSpPr>
          <p:cNvPr id="7" name="Plassholder for lysbildenummer 6"/>
          <p:cNvSpPr>
            <a:spLocks noGrp="1"/>
          </p:cNvSpPr>
          <p:nvPr>
            <p:ph type="sldNum" sz="quarter" idx="12"/>
          </p:nvPr>
        </p:nvSpPr>
        <p:spPr/>
        <p:txBody>
          <a:bodyPr/>
          <a:lstStyle>
            <a:lvl1pPr>
              <a:defRPr/>
            </a:lvl1pPr>
          </a:lstStyle>
          <a:p>
            <a:pPr>
              <a:defRPr/>
            </a:pPr>
            <a:fld id="{10E12920-D69E-4197-AFC3-B6666BB71A7B}" type="slidenum">
              <a:rPr lang="nb-NO"/>
              <a:pPr>
                <a:defRPr/>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pPr>
              <a:defRPr/>
            </a:pPr>
            <a:r>
              <a:rPr lang="nb-NO"/>
              <a:t>09.06.2011</a:t>
            </a:r>
          </a:p>
        </p:txBody>
      </p:sp>
      <p:sp>
        <p:nvSpPr>
          <p:cNvPr id="5" name="Plassholder for bunntekst 4"/>
          <p:cNvSpPr>
            <a:spLocks noGrp="1"/>
          </p:cNvSpPr>
          <p:nvPr>
            <p:ph type="ftr" sz="quarter" idx="11"/>
          </p:nvPr>
        </p:nvSpPr>
        <p:spPr/>
        <p:txBody>
          <a:bodyPr/>
          <a:lstStyle>
            <a:lvl1pPr>
              <a:defRPr/>
            </a:lvl1pPr>
          </a:lstStyle>
          <a:p>
            <a:pPr>
              <a:defRPr/>
            </a:pPr>
            <a:r>
              <a:rPr lang="nb-NO"/>
              <a:t>FORSVARETS SENIORFORBUND STIFTET 15 FEBRUAR 1983</a:t>
            </a:r>
          </a:p>
        </p:txBody>
      </p:sp>
      <p:sp>
        <p:nvSpPr>
          <p:cNvPr id="6" name="Plassholder for lysbildenummer 5"/>
          <p:cNvSpPr>
            <a:spLocks noGrp="1"/>
          </p:cNvSpPr>
          <p:nvPr>
            <p:ph type="sldNum" sz="quarter" idx="12"/>
          </p:nvPr>
        </p:nvSpPr>
        <p:spPr/>
        <p:txBody>
          <a:bodyPr/>
          <a:lstStyle>
            <a:lvl1pPr>
              <a:defRPr/>
            </a:lvl1pPr>
          </a:lstStyle>
          <a:p>
            <a:pPr>
              <a:defRPr/>
            </a:pPr>
            <a:fld id="{8427F793-09D6-4B17-AC14-1B2F963437B2}" type="slidenum">
              <a:rPr lang="nb-NO"/>
              <a:pPr>
                <a:defRPr/>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ssholder for tittel 1"/>
          <p:cNvSpPr>
            <a:spLocks noGrp="1"/>
          </p:cNvSpPr>
          <p:nvPr>
            <p:ph type="title"/>
          </p:nvPr>
        </p:nvSpPr>
        <p:spPr bwMode="auto">
          <a:xfrm>
            <a:off x="468313" y="2698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a:t>            FORSVARETS SENIORFORBUND (FSF)</a:t>
            </a:r>
          </a:p>
        </p:txBody>
      </p:sp>
      <p:sp>
        <p:nvSpPr>
          <p:cNvPr id="1027" name="Plassholder f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r>
              <a:rPr lang="nb-NO"/>
              <a:t>09.06.2011</a:t>
            </a:r>
            <a:endParaRPr lang="nb-NO" dirty="0"/>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2">
                    <a:lumMod val="60000"/>
                    <a:lumOff val="40000"/>
                  </a:schemeClr>
                </a:solidFill>
                <a:latin typeface="+mn-lt"/>
                <a:ea typeface="+mn-ea"/>
              </a:defRPr>
            </a:lvl1pPr>
          </a:lstStyle>
          <a:p>
            <a:pPr>
              <a:defRPr/>
            </a:pPr>
            <a:r>
              <a:rPr lang="nb-NO"/>
              <a:t>FORSVARETS SENIORFORBUND</a:t>
            </a:r>
          </a:p>
          <a:p>
            <a:pPr>
              <a:defRPr/>
            </a:pPr>
            <a:r>
              <a:rPr lang="nb-NO"/>
              <a:t>STIFTET 15 FEBRUAR 1983</a:t>
            </a:r>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CB13C365-F6B5-4DF0-A434-2D8859D8441B}" type="slidenum">
              <a:rPr lang="nb-NO"/>
              <a:pPr>
                <a:defRPr/>
              </a:pPr>
              <a:t>‹#›</a:t>
            </a:fld>
            <a:endParaRPr lang="nb-NO"/>
          </a:p>
        </p:txBody>
      </p:sp>
      <p:pic>
        <p:nvPicPr>
          <p:cNvPr id="1031" name="Picture 5" descr="Untitled-8"/>
          <p:cNvPicPr>
            <a:picLocks noChangeAspect="1" noChangeArrowheads="1"/>
          </p:cNvPicPr>
          <p:nvPr/>
        </p:nvPicPr>
        <p:blipFill>
          <a:blip r:embed="rId12" cstate="print"/>
          <a:srcRect/>
          <a:stretch>
            <a:fillRect/>
          </a:stretch>
        </p:blipFill>
        <p:spPr bwMode="auto">
          <a:xfrm>
            <a:off x="539750" y="333375"/>
            <a:ext cx="719138" cy="1079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Lst>
  <p:hf hdr="0"/>
  <p:txStyles>
    <p:titleStyle>
      <a:lvl1pPr algn="l" rtl="0" eaLnBrk="0" fontAlgn="base" hangingPunct="0">
        <a:spcBef>
          <a:spcPct val="0"/>
        </a:spcBef>
        <a:spcAft>
          <a:spcPct val="0"/>
        </a:spcAft>
        <a:defRPr sz="3200" kern="1200">
          <a:solidFill>
            <a:srgbClr val="558ED5"/>
          </a:solidFill>
          <a:latin typeface="+mj-lt"/>
          <a:ea typeface="ＭＳ Ｐゴシック" pitchFamily="34" charset="-128"/>
          <a:cs typeface="+mj-cs"/>
        </a:defRPr>
      </a:lvl1pPr>
      <a:lvl2pPr algn="l" rtl="0" eaLnBrk="0" fontAlgn="base" hangingPunct="0">
        <a:spcBef>
          <a:spcPct val="0"/>
        </a:spcBef>
        <a:spcAft>
          <a:spcPct val="0"/>
        </a:spcAft>
        <a:defRPr sz="3200">
          <a:solidFill>
            <a:srgbClr val="558ED5"/>
          </a:solidFill>
          <a:latin typeface="Calibri" pitchFamily="34" charset="0"/>
          <a:ea typeface="ＭＳ Ｐゴシック" pitchFamily="34" charset="-128"/>
        </a:defRPr>
      </a:lvl2pPr>
      <a:lvl3pPr algn="l" rtl="0" eaLnBrk="0" fontAlgn="base" hangingPunct="0">
        <a:spcBef>
          <a:spcPct val="0"/>
        </a:spcBef>
        <a:spcAft>
          <a:spcPct val="0"/>
        </a:spcAft>
        <a:defRPr sz="3200">
          <a:solidFill>
            <a:srgbClr val="558ED5"/>
          </a:solidFill>
          <a:latin typeface="Calibri" pitchFamily="34" charset="0"/>
          <a:ea typeface="ＭＳ Ｐゴシック" pitchFamily="34" charset="-128"/>
        </a:defRPr>
      </a:lvl3pPr>
      <a:lvl4pPr algn="l" rtl="0" eaLnBrk="0" fontAlgn="base" hangingPunct="0">
        <a:spcBef>
          <a:spcPct val="0"/>
        </a:spcBef>
        <a:spcAft>
          <a:spcPct val="0"/>
        </a:spcAft>
        <a:defRPr sz="3200">
          <a:solidFill>
            <a:srgbClr val="558ED5"/>
          </a:solidFill>
          <a:latin typeface="Calibri" pitchFamily="34" charset="0"/>
          <a:ea typeface="ＭＳ Ｐゴシック" pitchFamily="34" charset="-128"/>
        </a:defRPr>
      </a:lvl4pPr>
      <a:lvl5pPr algn="l" rtl="0" eaLnBrk="0" fontAlgn="base" hangingPunct="0">
        <a:spcBef>
          <a:spcPct val="0"/>
        </a:spcBef>
        <a:spcAft>
          <a:spcPct val="0"/>
        </a:spcAft>
        <a:defRPr sz="3200">
          <a:solidFill>
            <a:srgbClr val="558ED5"/>
          </a:solidFill>
          <a:latin typeface="Calibri" pitchFamily="34" charset="0"/>
          <a:ea typeface="ＭＳ Ｐゴシック" pitchFamily="34" charset="-128"/>
        </a:defRPr>
      </a:lvl5pPr>
      <a:lvl6pPr marL="457200" algn="l" rtl="0" fontAlgn="base">
        <a:spcBef>
          <a:spcPct val="0"/>
        </a:spcBef>
        <a:spcAft>
          <a:spcPct val="0"/>
        </a:spcAft>
        <a:defRPr sz="3200">
          <a:solidFill>
            <a:srgbClr val="558ED5"/>
          </a:solidFill>
          <a:latin typeface="Calibri" pitchFamily="34" charset="0"/>
        </a:defRPr>
      </a:lvl6pPr>
      <a:lvl7pPr marL="914400" algn="l" rtl="0" fontAlgn="base">
        <a:spcBef>
          <a:spcPct val="0"/>
        </a:spcBef>
        <a:spcAft>
          <a:spcPct val="0"/>
        </a:spcAft>
        <a:defRPr sz="3200">
          <a:solidFill>
            <a:srgbClr val="558ED5"/>
          </a:solidFill>
          <a:latin typeface="Calibri" pitchFamily="34" charset="0"/>
        </a:defRPr>
      </a:lvl7pPr>
      <a:lvl8pPr marL="1371600" algn="l" rtl="0" fontAlgn="base">
        <a:spcBef>
          <a:spcPct val="0"/>
        </a:spcBef>
        <a:spcAft>
          <a:spcPct val="0"/>
        </a:spcAft>
        <a:defRPr sz="3200">
          <a:solidFill>
            <a:srgbClr val="558ED5"/>
          </a:solidFill>
          <a:latin typeface="Calibri" pitchFamily="34" charset="0"/>
        </a:defRPr>
      </a:lvl8pPr>
      <a:lvl9pPr marL="1828800" algn="l" rtl="0" fontAlgn="base">
        <a:spcBef>
          <a:spcPct val="0"/>
        </a:spcBef>
        <a:spcAft>
          <a:spcPct val="0"/>
        </a:spcAft>
        <a:defRPr sz="3200">
          <a:solidFill>
            <a:srgbClr val="558ED5"/>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Plassholder for bunntekst 3"/>
          <p:cNvSpPr txBox="1">
            <a:spLocks noGrp="1"/>
          </p:cNvSpPr>
          <p:nvPr/>
        </p:nvSpPr>
        <p:spPr bwMode="auto">
          <a:xfrm>
            <a:off x="1524000" y="6400800"/>
            <a:ext cx="6172200" cy="304800"/>
          </a:xfrm>
          <a:prstGeom prst="rect">
            <a:avLst/>
          </a:prstGeom>
          <a:noFill/>
          <a:ln w="9525">
            <a:noFill/>
            <a:miter lim="800000"/>
            <a:headEnd/>
            <a:tailEnd/>
          </a:ln>
        </p:spPr>
        <p:txBody>
          <a:bodyPr/>
          <a:lstStyle/>
          <a:p>
            <a:pPr algn="ctr">
              <a:spcBef>
                <a:spcPct val="50000"/>
              </a:spcBef>
            </a:pPr>
            <a:r>
              <a:rPr lang="nb-NO" sz="1000" dirty="0">
                <a:solidFill>
                  <a:srgbClr val="FF0000"/>
                </a:solidFill>
                <a:latin typeface="Times New Roman" pitchFamily="18" charset="0"/>
                <a:cs typeface="Arial" charset="0"/>
              </a:rPr>
              <a:t>Forsvarets Seniorforbund</a:t>
            </a:r>
          </a:p>
          <a:p>
            <a:pPr algn="ctr">
              <a:spcBef>
                <a:spcPct val="50000"/>
              </a:spcBef>
            </a:pPr>
            <a:r>
              <a:rPr lang="nb-NO" sz="1000" dirty="0">
                <a:solidFill>
                  <a:srgbClr val="FF0000"/>
                </a:solidFill>
                <a:latin typeface="Times New Roman" pitchFamily="18" charset="0"/>
                <a:cs typeface="Arial" charset="0"/>
              </a:rPr>
              <a:t>Stiftet 15.februar 1983</a:t>
            </a:r>
          </a:p>
        </p:txBody>
      </p:sp>
      <p:sp>
        <p:nvSpPr>
          <p:cNvPr id="12291" name="Rectangle 6"/>
          <p:cNvSpPr>
            <a:spLocks noChangeArrowheads="1"/>
          </p:cNvSpPr>
          <p:nvPr/>
        </p:nvSpPr>
        <p:spPr bwMode="auto">
          <a:xfrm>
            <a:off x="1781175" y="15875"/>
            <a:ext cx="6878638" cy="1616075"/>
          </a:xfrm>
          <a:prstGeom prst="rect">
            <a:avLst/>
          </a:prstGeom>
          <a:noFill/>
          <a:ln w="9525">
            <a:noFill/>
            <a:miter lim="800000"/>
            <a:headEnd/>
            <a:tailEnd/>
          </a:ln>
        </p:spPr>
        <p:txBody>
          <a:bodyPr anchor="ctr">
            <a:spAutoFit/>
          </a:bodyPr>
          <a:lstStyle/>
          <a:p>
            <a:pPr algn="ctr"/>
            <a:endParaRPr lang="nb-NO" sz="1800" b="1" dirty="0">
              <a:solidFill>
                <a:srgbClr val="594FDB"/>
              </a:solidFill>
            </a:endParaRPr>
          </a:p>
          <a:p>
            <a:pPr algn="ctr"/>
            <a:endParaRPr lang="nb-NO" sz="1800" b="1" dirty="0">
              <a:solidFill>
                <a:srgbClr val="594FDB"/>
              </a:solidFill>
            </a:endParaRPr>
          </a:p>
          <a:p>
            <a:pPr algn="ctr"/>
            <a:r>
              <a:rPr lang="nb-NO" sz="3200" b="1" dirty="0">
                <a:solidFill>
                  <a:srgbClr val="594FDB"/>
                </a:solidFill>
              </a:rPr>
              <a:t>FORSVARETS  SENIORFORBUND (FSF)</a:t>
            </a:r>
          </a:p>
        </p:txBody>
      </p:sp>
      <p:sp>
        <p:nvSpPr>
          <p:cNvPr id="12293" name="Rectangle 2"/>
          <p:cNvSpPr>
            <a:spLocks noChangeArrowheads="1"/>
          </p:cNvSpPr>
          <p:nvPr/>
        </p:nvSpPr>
        <p:spPr bwMode="auto">
          <a:xfrm>
            <a:off x="5303838" y="1916113"/>
            <a:ext cx="3840162" cy="576262"/>
          </a:xfrm>
          <a:prstGeom prst="rect">
            <a:avLst/>
          </a:prstGeom>
          <a:noFill/>
          <a:ln w="9525">
            <a:noFill/>
            <a:miter lim="800000"/>
            <a:headEnd/>
            <a:tailEnd/>
          </a:ln>
        </p:spPr>
        <p:txBody>
          <a:bodyPr anchor="ctr"/>
          <a:lstStyle/>
          <a:p>
            <a:endParaRPr lang="nb-NO" sz="2800">
              <a:solidFill>
                <a:srgbClr val="FF0000"/>
              </a:solidFill>
              <a:latin typeface="Times New Roman" pitchFamily="18" charset="0"/>
              <a:cs typeface="Arial" charset="0"/>
            </a:endParaRPr>
          </a:p>
        </p:txBody>
      </p:sp>
      <p:sp>
        <p:nvSpPr>
          <p:cNvPr id="12294" name="Text Box 7"/>
          <p:cNvSpPr txBox="1">
            <a:spLocks noChangeArrowheads="1"/>
          </p:cNvSpPr>
          <p:nvPr/>
        </p:nvSpPr>
        <p:spPr bwMode="auto">
          <a:xfrm>
            <a:off x="5436096" y="1628800"/>
            <a:ext cx="3354983" cy="3108543"/>
          </a:xfrm>
          <a:prstGeom prst="rect">
            <a:avLst/>
          </a:prstGeom>
          <a:noFill/>
          <a:ln w="9525">
            <a:noFill/>
            <a:miter lim="800000"/>
            <a:headEnd/>
            <a:tailEnd/>
          </a:ln>
        </p:spPr>
        <p:txBody>
          <a:bodyPr wrap="square">
            <a:spAutoFit/>
          </a:bodyPr>
          <a:lstStyle/>
          <a:p>
            <a:pPr algn="ctr"/>
            <a:endParaRPr lang="nb-NO" sz="3600" b="1" dirty="0">
              <a:solidFill>
                <a:srgbClr val="0066FF"/>
              </a:solidFill>
              <a:latin typeface="Catriel" pitchFamily="2" charset="0"/>
              <a:cs typeface="Arial" charset="0"/>
            </a:endParaRPr>
          </a:p>
          <a:p>
            <a:pPr algn="ctr"/>
            <a:endParaRPr lang="nb-NO" sz="3600" b="1" dirty="0">
              <a:solidFill>
                <a:srgbClr val="0066FF"/>
              </a:solidFill>
              <a:latin typeface="Catriel" pitchFamily="2" charset="0"/>
              <a:cs typeface="Arial" charset="0"/>
            </a:endParaRPr>
          </a:p>
          <a:p>
            <a:pPr algn="ctr"/>
            <a:r>
              <a:rPr lang="nb-NO" sz="3600" b="1" dirty="0">
                <a:solidFill>
                  <a:srgbClr val="0066FF"/>
                </a:solidFill>
                <a:latin typeface="Catriel" pitchFamily="2" charset="0"/>
                <a:cs typeface="Arial" charset="0"/>
              </a:rPr>
              <a:t>Orientering – FSF Ørland</a:t>
            </a:r>
          </a:p>
          <a:p>
            <a:pPr algn="ctr"/>
            <a:endParaRPr lang="nb-NO" sz="3600" b="1" dirty="0">
              <a:solidFill>
                <a:srgbClr val="0066FF"/>
              </a:solidFill>
              <a:latin typeface="Catriel" pitchFamily="2" charset="0"/>
              <a:cs typeface="Arial" charset="0"/>
            </a:endParaRPr>
          </a:p>
          <a:p>
            <a:pPr algn="ctr"/>
            <a:r>
              <a:rPr lang="nb-NO" sz="1600" b="1" dirty="0">
                <a:solidFill>
                  <a:srgbClr val="0066FF"/>
                </a:solidFill>
                <a:latin typeface="Catriel" pitchFamily="2" charset="0"/>
                <a:cs typeface="Arial" charset="0"/>
              </a:rPr>
              <a:t>31. mai 2018</a:t>
            </a:r>
          </a:p>
        </p:txBody>
      </p:sp>
      <p:sp>
        <p:nvSpPr>
          <p:cNvPr id="12296" name="TekstSylinder 8"/>
          <p:cNvSpPr txBox="1">
            <a:spLocks noChangeArrowheads="1"/>
          </p:cNvSpPr>
          <p:nvPr/>
        </p:nvSpPr>
        <p:spPr bwMode="auto">
          <a:xfrm>
            <a:off x="4772025" y="3789363"/>
            <a:ext cx="3257550" cy="457200"/>
          </a:xfrm>
          <a:prstGeom prst="rect">
            <a:avLst/>
          </a:prstGeom>
          <a:noFill/>
          <a:ln w="9525">
            <a:noFill/>
            <a:miter lim="800000"/>
            <a:headEnd/>
            <a:tailEnd/>
          </a:ln>
        </p:spPr>
        <p:txBody>
          <a:bodyPr>
            <a:spAutoFit/>
          </a:bodyPr>
          <a:lstStyle/>
          <a:p>
            <a:pPr algn="ctr"/>
            <a:endParaRPr lang="nb-NO">
              <a:latin typeface="Times New Roman" pitchFamily="18" charset="0"/>
              <a:cs typeface="Arial" charset="0"/>
            </a:endParaRPr>
          </a:p>
        </p:txBody>
      </p:sp>
      <p:sp>
        <p:nvSpPr>
          <p:cNvPr id="3" name="TekstSylinder 2">
            <a:extLst>
              <a:ext uri="{FF2B5EF4-FFF2-40B4-BE49-F238E27FC236}">
                <a16:creationId xmlns:a16="http://schemas.microsoft.com/office/drawing/2014/main" id="{F1BA724D-1392-4AF3-819B-517DF62B0E1E}"/>
              </a:ext>
            </a:extLst>
          </p:cNvPr>
          <p:cNvSpPr txBox="1"/>
          <p:nvPr/>
        </p:nvSpPr>
        <p:spPr>
          <a:xfrm>
            <a:off x="6084168" y="5168130"/>
            <a:ext cx="2448272" cy="646331"/>
          </a:xfrm>
          <a:prstGeom prst="rect">
            <a:avLst/>
          </a:prstGeom>
          <a:noFill/>
        </p:spPr>
        <p:txBody>
          <a:bodyPr wrap="square" rtlCol="0">
            <a:spAutoFit/>
          </a:bodyPr>
          <a:lstStyle/>
          <a:p>
            <a:r>
              <a:rPr lang="nb-NO" sz="1800" dirty="0"/>
              <a:t>Per Anders Volden</a:t>
            </a:r>
          </a:p>
          <a:p>
            <a:r>
              <a:rPr lang="nb-NO" sz="1800" dirty="0"/>
              <a:t>Nestleder FSF</a:t>
            </a:r>
          </a:p>
        </p:txBody>
      </p:sp>
      <p:pic>
        <p:nvPicPr>
          <p:cNvPr id="9" name="Bilde 8">
            <a:extLst>
              <a:ext uri="{FF2B5EF4-FFF2-40B4-BE49-F238E27FC236}">
                <a16:creationId xmlns:a16="http://schemas.microsoft.com/office/drawing/2014/main" id="{751980A8-9132-4936-B06A-2CBABF042875}"/>
              </a:ext>
            </a:extLst>
          </p:cNvPr>
          <p:cNvPicPr>
            <a:picLocks noChangeAspect="1"/>
          </p:cNvPicPr>
          <p:nvPr/>
        </p:nvPicPr>
        <p:blipFill>
          <a:blip r:embed="rId3"/>
          <a:stretch>
            <a:fillRect/>
          </a:stretch>
        </p:blipFill>
        <p:spPr>
          <a:xfrm>
            <a:off x="1531620" y="2468112"/>
            <a:ext cx="3819984" cy="2545064"/>
          </a:xfrm>
          <a:prstGeom prst="rect">
            <a:avLst/>
          </a:prstGeom>
          <a:ln w="38100">
            <a:solidFill>
              <a:srgbClr val="FF0000"/>
            </a:solidFill>
          </a:ln>
        </p:spPr>
      </p:pic>
    </p:spTree>
    <p:extLst>
      <p:ext uri="{BB962C8B-B14F-4D97-AF65-F5344CB8AC3E}">
        <p14:creationId xmlns:p14="http://schemas.microsoft.com/office/powerpoint/2010/main" val="3687107927"/>
      </p:ext>
    </p:extLst>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ctrTitle" idx="4294967295"/>
          </p:nvPr>
        </p:nvSpPr>
        <p:spPr>
          <a:xfrm>
            <a:off x="668337" y="2780928"/>
            <a:ext cx="7807325" cy="1008062"/>
          </a:xfrm>
          <a:solidFill>
            <a:schemeClr val="hlink"/>
          </a:solidFill>
        </p:spPr>
        <p:txBody>
          <a:bodyPr/>
          <a:lstStyle/>
          <a:p>
            <a:pPr algn="ctr" eaLnBrk="1" hangingPunct="1"/>
            <a:r>
              <a:rPr lang="nb-NO" dirty="0"/>
              <a:t>Ny offentlig tjenestepensjon!</a:t>
            </a:r>
          </a:p>
        </p:txBody>
      </p:sp>
    </p:spTree>
    <p:extLst>
      <p:ext uri="{BB962C8B-B14F-4D97-AF65-F5344CB8AC3E}">
        <p14:creationId xmlns:p14="http://schemas.microsoft.com/office/powerpoint/2010/main" val="2732734153"/>
      </p:ext>
    </p:extLst>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866B298-BEDC-48E9-B9AF-168225737522}"/>
              </a:ext>
            </a:extLst>
          </p:cNvPr>
          <p:cNvSpPr>
            <a:spLocks noGrp="1"/>
          </p:cNvSpPr>
          <p:nvPr>
            <p:ph type="title"/>
          </p:nvPr>
        </p:nvSpPr>
        <p:spPr>
          <a:xfrm>
            <a:off x="1763687" y="269875"/>
            <a:ext cx="6934225" cy="1143000"/>
          </a:xfrm>
        </p:spPr>
        <p:txBody>
          <a:bodyPr/>
          <a:lstStyle/>
          <a:p>
            <a:pPr algn="ctr"/>
            <a:r>
              <a:rPr lang="nb-NO" dirty="0"/>
              <a:t>Hva sier avtalen:</a:t>
            </a:r>
          </a:p>
        </p:txBody>
      </p:sp>
      <p:sp>
        <p:nvSpPr>
          <p:cNvPr id="3" name="Plassholder for innhold 2">
            <a:extLst>
              <a:ext uri="{FF2B5EF4-FFF2-40B4-BE49-F238E27FC236}">
                <a16:creationId xmlns:a16="http://schemas.microsoft.com/office/drawing/2014/main" id="{0D0EBED0-0B4F-4FC5-9B91-022B8418E851}"/>
              </a:ext>
            </a:extLst>
          </p:cNvPr>
          <p:cNvSpPr>
            <a:spLocks noGrp="1"/>
          </p:cNvSpPr>
          <p:nvPr>
            <p:ph idx="1"/>
          </p:nvPr>
        </p:nvSpPr>
        <p:spPr/>
        <p:txBody>
          <a:bodyPr/>
          <a:lstStyle/>
          <a:p>
            <a:r>
              <a:rPr lang="nb-NO" sz="2400" dirty="0"/>
              <a:t>Alle offentlig tilsatte får tjenestepensjon (innføres fra 2020 – 1963-kullet og senere)</a:t>
            </a:r>
          </a:p>
          <a:p>
            <a:r>
              <a:rPr lang="nb-NO" sz="2400" dirty="0"/>
              <a:t>Det vil lønne seg å jobbe lenger (opptjeningstid til 75 år – kombinere pensjon og inntekt)</a:t>
            </a:r>
          </a:p>
          <a:p>
            <a:r>
              <a:rPr lang="nb-NO" sz="2400" dirty="0"/>
              <a:t>De som må slutte tidlig vil bli tatt vare på</a:t>
            </a:r>
          </a:p>
          <a:p>
            <a:r>
              <a:rPr lang="nb-NO" sz="2400" dirty="0"/>
              <a:t>Øke mobiliteten - Det blir lettere å bytte jobb mellom offentlig og privat sektor</a:t>
            </a:r>
          </a:p>
          <a:p>
            <a:r>
              <a:rPr lang="nb-NO" sz="2400" dirty="0"/>
              <a:t>AFP-ordning etter mønster av privat AFP (ta ut AFP fleksibelt fra 62 til 75 år) </a:t>
            </a:r>
          </a:p>
          <a:p>
            <a:r>
              <a:rPr lang="nb-NO" sz="2400" dirty="0"/>
              <a:t>Nye ordninger for ansatte med særaldersgrenser skal forhandles til høsten</a:t>
            </a:r>
          </a:p>
        </p:txBody>
      </p:sp>
      <p:sp>
        <p:nvSpPr>
          <p:cNvPr id="4" name="Plassholder for dato 3">
            <a:extLst>
              <a:ext uri="{FF2B5EF4-FFF2-40B4-BE49-F238E27FC236}">
                <a16:creationId xmlns:a16="http://schemas.microsoft.com/office/drawing/2014/main" id="{B5E9F943-5E0D-4493-A28B-43DF83149B15}"/>
              </a:ext>
            </a:extLst>
          </p:cNvPr>
          <p:cNvSpPr>
            <a:spLocks noGrp="1"/>
          </p:cNvSpPr>
          <p:nvPr>
            <p:ph type="dt" sz="half" idx="10"/>
          </p:nvPr>
        </p:nvSpPr>
        <p:spPr/>
        <p:txBody>
          <a:bodyPr/>
          <a:lstStyle/>
          <a:p>
            <a:pPr>
              <a:defRPr/>
            </a:pPr>
            <a:r>
              <a:rPr lang="nb-NO" dirty="0"/>
              <a:t>31.05.2018</a:t>
            </a:r>
          </a:p>
        </p:txBody>
      </p:sp>
      <p:sp>
        <p:nvSpPr>
          <p:cNvPr id="5" name="Plassholder for bunntekst 4">
            <a:extLst>
              <a:ext uri="{FF2B5EF4-FFF2-40B4-BE49-F238E27FC236}">
                <a16:creationId xmlns:a16="http://schemas.microsoft.com/office/drawing/2014/main" id="{CDAFE982-9948-4BCF-A82D-9C682004639F}"/>
              </a:ext>
            </a:extLst>
          </p:cNvPr>
          <p:cNvSpPr>
            <a:spLocks noGrp="1"/>
          </p:cNvSpPr>
          <p:nvPr>
            <p:ph type="ftr" sz="quarter" idx="11"/>
          </p:nvPr>
        </p:nvSpPr>
        <p:spPr/>
        <p:txBody>
          <a:bodyPr/>
          <a:lstStyle/>
          <a:p>
            <a:pPr>
              <a:defRPr/>
            </a:pPr>
            <a:r>
              <a:rPr lang="nb-NO"/>
              <a:t>FORSVARETS SENIORFORBUND STIFTET 15 FEBRUAR 1983</a:t>
            </a:r>
          </a:p>
        </p:txBody>
      </p:sp>
      <p:sp>
        <p:nvSpPr>
          <p:cNvPr id="6" name="Plassholder for lysbildenummer 5">
            <a:extLst>
              <a:ext uri="{FF2B5EF4-FFF2-40B4-BE49-F238E27FC236}">
                <a16:creationId xmlns:a16="http://schemas.microsoft.com/office/drawing/2014/main" id="{3966C595-1E96-44A1-8B4A-4DAD39B4B6E3}"/>
              </a:ext>
            </a:extLst>
          </p:cNvPr>
          <p:cNvSpPr>
            <a:spLocks noGrp="1"/>
          </p:cNvSpPr>
          <p:nvPr>
            <p:ph type="sldNum" sz="quarter" idx="12"/>
          </p:nvPr>
        </p:nvSpPr>
        <p:spPr/>
        <p:txBody>
          <a:bodyPr/>
          <a:lstStyle/>
          <a:p>
            <a:pPr>
              <a:defRPr/>
            </a:pPr>
            <a:fld id="{A3B23605-069D-46C2-9004-89B1558930DA}" type="slidenum">
              <a:rPr lang="nb-NO" smtClean="0"/>
              <a:pPr>
                <a:defRPr/>
              </a:pPr>
              <a:t>11</a:t>
            </a:fld>
            <a:endParaRPr lang="nb-NO"/>
          </a:p>
        </p:txBody>
      </p:sp>
    </p:spTree>
    <p:extLst>
      <p:ext uri="{BB962C8B-B14F-4D97-AF65-F5344CB8AC3E}">
        <p14:creationId xmlns:p14="http://schemas.microsoft.com/office/powerpoint/2010/main" val="2301583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B00C7D-13C9-40A7-8087-406BDBBBCB7B}"/>
              </a:ext>
            </a:extLst>
          </p:cNvPr>
          <p:cNvSpPr>
            <a:spLocks noGrp="1"/>
          </p:cNvSpPr>
          <p:nvPr>
            <p:ph type="title"/>
          </p:nvPr>
        </p:nvSpPr>
        <p:spPr>
          <a:xfrm>
            <a:off x="1524000" y="342107"/>
            <a:ext cx="8229600" cy="1143000"/>
          </a:xfrm>
        </p:spPr>
        <p:txBody>
          <a:bodyPr/>
          <a:lstStyle/>
          <a:p>
            <a:r>
              <a:rPr lang="nb-NO" dirty="0"/>
              <a:t>                             Hva skjer videre</a:t>
            </a:r>
          </a:p>
        </p:txBody>
      </p:sp>
      <p:sp>
        <p:nvSpPr>
          <p:cNvPr id="3" name="Plassholder for innhold 2">
            <a:extLst>
              <a:ext uri="{FF2B5EF4-FFF2-40B4-BE49-F238E27FC236}">
                <a16:creationId xmlns:a16="http://schemas.microsoft.com/office/drawing/2014/main" id="{1295353D-FB75-4786-A745-39A2CEDC663F}"/>
              </a:ext>
            </a:extLst>
          </p:cNvPr>
          <p:cNvSpPr>
            <a:spLocks noGrp="1"/>
          </p:cNvSpPr>
          <p:nvPr>
            <p:ph idx="1"/>
          </p:nvPr>
        </p:nvSpPr>
        <p:spPr/>
        <p:txBody>
          <a:bodyPr/>
          <a:lstStyle/>
          <a:p>
            <a:r>
              <a:rPr lang="nb-NO" dirty="0"/>
              <a:t>Avtalen har vært behandlet i LO, </a:t>
            </a:r>
            <a:r>
              <a:rPr lang="nb-NO" dirty="0" err="1"/>
              <a:t>Unio</a:t>
            </a:r>
            <a:r>
              <a:rPr lang="nb-NO" dirty="0"/>
              <a:t> og YS og  uravstemningen var JA! Akademikerne skal behandle avtalen ila juni måned. Frist 1. juli 2018</a:t>
            </a:r>
          </a:p>
          <a:p>
            <a:r>
              <a:rPr lang="nb-NO" dirty="0"/>
              <a:t>Deretter utforming av regelverk, høring og behandling i Stortinget </a:t>
            </a:r>
          </a:p>
          <a:p>
            <a:pPr marL="0" indent="0">
              <a:buNone/>
            </a:pPr>
            <a:endParaRPr lang="nb-NO" dirty="0"/>
          </a:p>
        </p:txBody>
      </p:sp>
      <p:sp>
        <p:nvSpPr>
          <p:cNvPr id="4" name="Plassholder for dato 3">
            <a:extLst>
              <a:ext uri="{FF2B5EF4-FFF2-40B4-BE49-F238E27FC236}">
                <a16:creationId xmlns:a16="http://schemas.microsoft.com/office/drawing/2014/main" id="{6A8A3D19-B032-45DB-8128-37DC72B68ADF}"/>
              </a:ext>
            </a:extLst>
          </p:cNvPr>
          <p:cNvSpPr>
            <a:spLocks noGrp="1"/>
          </p:cNvSpPr>
          <p:nvPr>
            <p:ph type="dt" sz="half" idx="10"/>
          </p:nvPr>
        </p:nvSpPr>
        <p:spPr/>
        <p:txBody>
          <a:bodyPr/>
          <a:lstStyle/>
          <a:p>
            <a:pPr>
              <a:defRPr/>
            </a:pPr>
            <a:r>
              <a:rPr lang="nb-NO" dirty="0"/>
              <a:t>31.05.2018</a:t>
            </a:r>
          </a:p>
        </p:txBody>
      </p:sp>
      <p:sp>
        <p:nvSpPr>
          <p:cNvPr id="5" name="Plassholder for bunntekst 4">
            <a:extLst>
              <a:ext uri="{FF2B5EF4-FFF2-40B4-BE49-F238E27FC236}">
                <a16:creationId xmlns:a16="http://schemas.microsoft.com/office/drawing/2014/main" id="{EBF61C05-1D57-423E-976C-D56DD74C8B11}"/>
              </a:ext>
            </a:extLst>
          </p:cNvPr>
          <p:cNvSpPr>
            <a:spLocks noGrp="1"/>
          </p:cNvSpPr>
          <p:nvPr>
            <p:ph type="ftr" sz="quarter" idx="11"/>
          </p:nvPr>
        </p:nvSpPr>
        <p:spPr/>
        <p:txBody>
          <a:bodyPr/>
          <a:lstStyle/>
          <a:p>
            <a:pPr>
              <a:defRPr/>
            </a:pPr>
            <a:r>
              <a:rPr lang="nb-NO"/>
              <a:t>FORSVARETS SENIORFORBUND STIFTET 15 FEBRUAR 1983</a:t>
            </a:r>
          </a:p>
        </p:txBody>
      </p:sp>
      <p:sp>
        <p:nvSpPr>
          <p:cNvPr id="6" name="Plassholder for lysbildenummer 5">
            <a:extLst>
              <a:ext uri="{FF2B5EF4-FFF2-40B4-BE49-F238E27FC236}">
                <a16:creationId xmlns:a16="http://schemas.microsoft.com/office/drawing/2014/main" id="{AE475787-659D-4E4A-B6E3-778CC4A90458}"/>
              </a:ext>
            </a:extLst>
          </p:cNvPr>
          <p:cNvSpPr>
            <a:spLocks noGrp="1"/>
          </p:cNvSpPr>
          <p:nvPr>
            <p:ph type="sldNum" sz="quarter" idx="12"/>
          </p:nvPr>
        </p:nvSpPr>
        <p:spPr/>
        <p:txBody>
          <a:bodyPr/>
          <a:lstStyle/>
          <a:p>
            <a:pPr>
              <a:defRPr/>
            </a:pPr>
            <a:fld id="{A3B23605-069D-46C2-9004-89B1558930DA}" type="slidenum">
              <a:rPr lang="nb-NO" smtClean="0"/>
              <a:pPr>
                <a:defRPr/>
              </a:pPr>
              <a:t>12</a:t>
            </a:fld>
            <a:endParaRPr lang="nb-NO"/>
          </a:p>
        </p:txBody>
      </p:sp>
    </p:spTree>
    <p:extLst>
      <p:ext uri="{BB962C8B-B14F-4D97-AF65-F5344CB8AC3E}">
        <p14:creationId xmlns:p14="http://schemas.microsoft.com/office/powerpoint/2010/main" val="2915232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ssholder for lysbildenummer 5"/>
          <p:cNvSpPr>
            <a:spLocks noGrp="1"/>
          </p:cNvSpPr>
          <p:nvPr>
            <p:ph type="sldNum" sz="quarter" idx="12"/>
          </p:nvPr>
        </p:nvSpPr>
        <p:spPr/>
        <p:txBody>
          <a:bodyPr/>
          <a:lstStyle/>
          <a:p>
            <a:pPr>
              <a:defRPr/>
            </a:pPr>
            <a:fld id="{EEB205C0-5DCA-45EA-896E-48F181D0FC0E}" type="slidenum">
              <a:rPr lang="nb-NO"/>
              <a:pPr>
                <a:defRPr/>
              </a:pPr>
              <a:t>13</a:t>
            </a:fld>
            <a:endParaRPr lang="nb-NO"/>
          </a:p>
        </p:txBody>
      </p:sp>
      <p:sp>
        <p:nvSpPr>
          <p:cNvPr id="20482" name="Tittel 1"/>
          <p:cNvSpPr>
            <a:spLocks noGrp="1"/>
          </p:cNvSpPr>
          <p:nvPr>
            <p:ph type="title"/>
          </p:nvPr>
        </p:nvSpPr>
        <p:spPr>
          <a:xfrm>
            <a:off x="1403350" y="269875"/>
            <a:ext cx="7294563" cy="1143000"/>
          </a:xfrm>
        </p:spPr>
        <p:txBody>
          <a:bodyPr/>
          <a:lstStyle/>
          <a:p>
            <a:pPr algn="ctr"/>
            <a:r>
              <a:rPr lang="nb-NO" b="1">
                <a:solidFill>
                  <a:schemeClr val="tx1"/>
                </a:solidFill>
              </a:rPr>
              <a:t> PILARENE I ALDERSPENSJON</a:t>
            </a:r>
          </a:p>
        </p:txBody>
      </p:sp>
      <p:sp>
        <p:nvSpPr>
          <p:cNvPr id="20483" name="Plassholder for innhold 2"/>
          <p:cNvSpPr>
            <a:spLocks noGrp="1"/>
          </p:cNvSpPr>
          <p:nvPr>
            <p:ph idx="1"/>
          </p:nvPr>
        </p:nvSpPr>
        <p:spPr/>
        <p:txBody>
          <a:bodyPr/>
          <a:lstStyle/>
          <a:p>
            <a:endParaRPr lang="nb-NO"/>
          </a:p>
          <a:p>
            <a:endParaRPr lang="nb-NO"/>
          </a:p>
          <a:p>
            <a:endParaRPr lang="nb-NO"/>
          </a:p>
          <a:p>
            <a:endParaRPr lang="nb-NO"/>
          </a:p>
          <a:p>
            <a:endParaRPr lang="nb-NO"/>
          </a:p>
          <a:p>
            <a:pPr>
              <a:buFont typeface="Arial" charset="0"/>
              <a:buNone/>
            </a:pPr>
            <a:r>
              <a:rPr lang="nb-NO"/>
              <a:t>								Gjelder 							alle</a:t>
            </a:r>
          </a:p>
        </p:txBody>
      </p:sp>
      <p:sp>
        <p:nvSpPr>
          <p:cNvPr id="4" name="Plassholder for dato 3"/>
          <p:cNvSpPr>
            <a:spLocks noGrp="1"/>
          </p:cNvSpPr>
          <p:nvPr>
            <p:ph type="dt" sz="quarter" idx="10"/>
          </p:nvPr>
        </p:nvSpPr>
        <p:spPr/>
        <p:txBody>
          <a:bodyPr rtlCol="0"/>
          <a:lstStyle/>
          <a:p>
            <a:pPr fontAlgn="auto">
              <a:spcBef>
                <a:spcPts val="0"/>
              </a:spcBef>
              <a:spcAft>
                <a:spcPts val="0"/>
              </a:spcAft>
              <a:defRPr/>
            </a:pPr>
            <a:r>
              <a:rPr lang="nb-NO" dirty="0"/>
              <a:t>31.05.2018</a:t>
            </a:r>
            <a:endParaRPr lang="nb-NO" dirty="0">
              <a:solidFill>
                <a:schemeClr val="tx1">
                  <a:tint val="75000"/>
                </a:schemeClr>
              </a:solidFill>
              <a:latin typeface="+mn-lt"/>
            </a:endParaRPr>
          </a:p>
        </p:txBody>
      </p:sp>
      <p:sp>
        <p:nvSpPr>
          <p:cNvPr id="5" name="Plassholder for bunntekst 4"/>
          <p:cNvSpPr>
            <a:spLocks noGrp="1"/>
          </p:cNvSpPr>
          <p:nvPr>
            <p:ph type="ftr" sz="quarter" idx="11"/>
          </p:nvPr>
        </p:nvSpPr>
        <p:spPr/>
        <p:txBody>
          <a:bodyPr rtlCol="0"/>
          <a:lstStyle/>
          <a:p>
            <a:pPr fontAlgn="auto">
              <a:spcBef>
                <a:spcPts val="0"/>
              </a:spcBef>
              <a:spcAft>
                <a:spcPts val="0"/>
              </a:spcAft>
              <a:defRPr/>
            </a:pPr>
            <a:r>
              <a:rPr lang="nb-NO">
                <a:solidFill>
                  <a:schemeClr val="tx2">
                    <a:lumMod val="60000"/>
                    <a:lumOff val="40000"/>
                  </a:schemeClr>
                </a:solidFill>
                <a:latin typeface="+mn-lt"/>
              </a:rPr>
              <a:t>FORSVARETS SENIORFORBUND STIFTET 15 FEBRUAR 1983</a:t>
            </a:r>
          </a:p>
        </p:txBody>
      </p:sp>
      <p:sp>
        <p:nvSpPr>
          <p:cNvPr id="6" name="Plassholder for lysbildenumm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2550F5F-41FE-4356-8308-8A7BB03B7766}" type="slidenum">
              <a:rPr lang="nb-NO" sz="1200">
                <a:solidFill>
                  <a:schemeClr val="tx1">
                    <a:tint val="75000"/>
                  </a:schemeClr>
                </a:solidFill>
                <a:latin typeface="+mn-lt"/>
              </a:rPr>
              <a:pPr algn="r" fontAlgn="auto">
                <a:spcBef>
                  <a:spcPts val="0"/>
                </a:spcBef>
                <a:spcAft>
                  <a:spcPts val="0"/>
                </a:spcAft>
                <a:defRPr/>
              </a:pPr>
              <a:t>13</a:t>
            </a:fld>
            <a:endParaRPr lang="nb-NO" sz="1200">
              <a:solidFill>
                <a:schemeClr val="tx1">
                  <a:tint val="75000"/>
                </a:schemeClr>
              </a:solidFill>
              <a:latin typeface="+mn-lt"/>
            </a:endParaRPr>
          </a:p>
        </p:txBody>
      </p:sp>
      <p:sp>
        <p:nvSpPr>
          <p:cNvPr id="7" name="Kube 6"/>
          <p:cNvSpPr/>
          <p:nvPr/>
        </p:nvSpPr>
        <p:spPr>
          <a:xfrm>
            <a:off x="1692275" y="4652963"/>
            <a:ext cx="4967288" cy="1008062"/>
          </a:xfrm>
          <a:prstGeom prst="cube">
            <a:avLst>
              <a:gd name="adj" fmla="val 4250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b-NO" sz="2000" b="1" dirty="0">
                <a:solidFill>
                  <a:schemeClr val="bg1"/>
                </a:solidFill>
              </a:rPr>
              <a:t>ALDERSPENSJON FRA</a:t>
            </a:r>
            <a:br>
              <a:rPr lang="nb-NO" sz="2000" b="1" dirty="0">
                <a:solidFill>
                  <a:schemeClr val="bg1"/>
                </a:solidFill>
              </a:rPr>
            </a:br>
            <a:r>
              <a:rPr lang="nb-NO" sz="2000" b="1" dirty="0">
                <a:solidFill>
                  <a:schemeClr val="bg1"/>
                </a:solidFill>
              </a:rPr>
              <a:t>FOLKETRYGD</a:t>
            </a:r>
          </a:p>
        </p:txBody>
      </p:sp>
      <p:sp>
        <p:nvSpPr>
          <p:cNvPr id="8" name="Kube 7"/>
          <p:cNvSpPr>
            <a:spLocks noChangeArrowheads="1"/>
          </p:cNvSpPr>
          <p:nvPr/>
        </p:nvSpPr>
        <p:spPr bwMode="auto">
          <a:xfrm>
            <a:off x="1692275" y="3573463"/>
            <a:ext cx="4967288" cy="1008062"/>
          </a:xfrm>
          <a:prstGeom prst="cube">
            <a:avLst>
              <a:gd name="adj" fmla="val 53644"/>
            </a:avLst>
          </a:prstGeom>
          <a:solidFill>
            <a:schemeClr val="hlink"/>
          </a:solidFill>
          <a:ln w="25400" algn="ctr">
            <a:solidFill>
              <a:srgbClr val="385D8A"/>
            </a:solidFill>
            <a:miter lim="800000"/>
            <a:headEnd/>
            <a:tailEnd/>
          </a:ln>
        </p:spPr>
        <p:txBody>
          <a:bodyPr anchor="ctr"/>
          <a:lstStyle/>
          <a:p>
            <a:pPr algn="ctr">
              <a:defRPr/>
            </a:pPr>
            <a:r>
              <a:rPr lang="nb-NO" b="1" dirty="0">
                <a:solidFill>
                  <a:schemeClr val="lt1"/>
                </a:solidFill>
                <a:latin typeface="+mn-lt"/>
              </a:rPr>
              <a:t>TJENESTEPENSJON</a:t>
            </a:r>
          </a:p>
        </p:txBody>
      </p:sp>
      <p:sp>
        <p:nvSpPr>
          <p:cNvPr id="20489" name="Kube 8"/>
          <p:cNvSpPr>
            <a:spLocks noChangeArrowheads="1"/>
          </p:cNvSpPr>
          <p:nvPr/>
        </p:nvSpPr>
        <p:spPr bwMode="auto">
          <a:xfrm>
            <a:off x="1692275" y="2781300"/>
            <a:ext cx="4967288" cy="647700"/>
          </a:xfrm>
          <a:prstGeom prst="cube">
            <a:avLst>
              <a:gd name="adj" fmla="val 62130"/>
            </a:avLst>
          </a:prstGeom>
          <a:solidFill>
            <a:srgbClr val="00CC98"/>
          </a:solidFill>
          <a:ln w="25400" algn="ctr">
            <a:solidFill>
              <a:srgbClr val="385D8A"/>
            </a:solidFill>
            <a:miter lim="800000"/>
            <a:headEnd/>
            <a:tailEnd/>
          </a:ln>
        </p:spPr>
        <p:txBody>
          <a:bodyPr anchor="ctr"/>
          <a:lstStyle/>
          <a:p>
            <a:pPr algn="ctr"/>
            <a:r>
              <a:rPr lang="nb-NO" b="1">
                <a:solidFill>
                  <a:schemeClr val="bg1"/>
                </a:solidFill>
                <a:latin typeface="Calibri" pitchFamily="34" charset="0"/>
              </a:rPr>
              <a:t>INDIVIDUELL SPARING</a:t>
            </a:r>
          </a:p>
        </p:txBody>
      </p:sp>
    </p:spTree>
    <p:extLst>
      <p:ext uri="{BB962C8B-B14F-4D97-AF65-F5344CB8AC3E}">
        <p14:creationId xmlns:p14="http://schemas.microsoft.com/office/powerpoint/2010/main" val="2218792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lassholder for lysbildenummer 5"/>
          <p:cNvSpPr>
            <a:spLocks noGrp="1"/>
          </p:cNvSpPr>
          <p:nvPr>
            <p:ph type="sldNum" sz="quarter" idx="12"/>
          </p:nvPr>
        </p:nvSpPr>
        <p:spPr/>
        <p:txBody>
          <a:bodyPr/>
          <a:lstStyle/>
          <a:p>
            <a:pPr>
              <a:defRPr/>
            </a:pPr>
            <a:fld id="{73BCC208-615B-4EB7-A3BF-92C40C9FB51E}" type="slidenum">
              <a:rPr lang="nb-NO"/>
              <a:pPr>
                <a:defRPr/>
              </a:pPr>
              <a:t>14</a:t>
            </a:fld>
            <a:endParaRPr lang="nb-NO"/>
          </a:p>
        </p:txBody>
      </p:sp>
      <p:sp>
        <p:nvSpPr>
          <p:cNvPr id="21506" name="Tittel 1"/>
          <p:cNvSpPr>
            <a:spLocks noGrp="1"/>
          </p:cNvSpPr>
          <p:nvPr>
            <p:ph type="title"/>
          </p:nvPr>
        </p:nvSpPr>
        <p:spPr>
          <a:xfrm>
            <a:off x="1476375" y="269875"/>
            <a:ext cx="7221538" cy="1143000"/>
          </a:xfrm>
        </p:spPr>
        <p:txBody>
          <a:bodyPr/>
          <a:lstStyle/>
          <a:p>
            <a:pPr algn="ctr"/>
            <a:r>
              <a:rPr lang="nb-NO" b="1" dirty="0">
                <a:solidFill>
                  <a:srgbClr val="0033CC"/>
                </a:solidFill>
              </a:rPr>
              <a:t>PENSJONSSYSTEMET</a:t>
            </a:r>
            <a:br>
              <a:rPr lang="nb-NO" b="1" dirty="0">
                <a:solidFill>
                  <a:srgbClr val="0033CC"/>
                </a:solidFill>
              </a:rPr>
            </a:br>
            <a:r>
              <a:rPr lang="nb-NO" b="1" dirty="0">
                <a:solidFill>
                  <a:srgbClr val="0033CC"/>
                </a:solidFill>
              </a:rPr>
              <a:t>OFFENTLIG OG PRIVAT SEKTOR</a:t>
            </a:r>
          </a:p>
        </p:txBody>
      </p:sp>
      <p:sp>
        <p:nvSpPr>
          <p:cNvPr id="21507" name="Plassholder for innhold 2"/>
          <p:cNvSpPr>
            <a:spLocks noGrp="1"/>
          </p:cNvSpPr>
          <p:nvPr>
            <p:ph idx="1"/>
          </p:nvPr>
        </p:nvSpPr>
        <p:spPr>
          <a:xfrm>
            <a:off x="457200" y="1600200"/>
            <a:ext cx="8229600" cy="4781550"/>
          </a:xfrm>
        </p:spPr>
        <p:txBody>
          <a:bodyPr/>
          <a:lstStyle/>
          <a:p>
            <a:endParaRPr lang="nb-NO" dirty="0"/>
          </a:p>
          <a:p>
            <a:endParaRPr lang="nb-NO" dirty="0"/>
          </a:p>
          <a:p>
            <a:endParaRPr lang="nb-NO" dirty="0"/>
          </a:p>
          <a:p>
            <a:endParaRPr lang="nb-NO" dirty="0"/>
          </a:p>
          <a:p>
            <a:pPr lvl="1">
              <a:buFont typeface="Arial" charset="0"/>
              <a:buNone/>
            </a:pPr>
            <a:r>
              <a:rPr lang="nb-NO" sz="1400" b="1" dirty="0"/>
              <a:t>62 år		 65 år 		67 år</a:t>
            </a:r>
          </a:p>
          <a:p>
            <a:pPr lvl="1">
              <a:buFont typeface="Arial" charset="0"/>
              <a:buNone/>
            </a:pPr>
            <a:endParaRPr lang="nb-NO" sz="1400" dirty="0"/>
          </a:p>
          <a:p>
            <a:pPr lvl="1">
              <a:buFont typeface="Arial" charset="0"/>
              <a:buNone/>
            </a:pPr>
            <a:endParaRPr lang="nb-NO" dirty="0"/>
          </a:p>
          <a:p>
            <a:pPr lvl="1">
              <a:buFont typeface="Arial" charset="0"/>
              <a:buNone/>
            </a:pPr>
            <a:endParaRPr lang="nb-NO" dirty="0"/>
          </a:p>
        </p:txBody>
      </p:sp>
      <p:sp>
        <p:nvSpPr>
          <p:cNvPr id="4" name="Plassholder for dato 3"/>
          <p:cNvSpPr>
            <a:spLocks noGrp="1"/>
          </p:cNvSpPr>
          <p:nvPr>
            <p:ph type="dt" sz="quarter" idx="10"/>
          </p:nvPr>
        </p:nvSpPr>
        <p:spPr/>
        <p:txBody>
          <a:bodyPr rtlCol="0"/>
          <a:lstStyle/>
          <a:p>
            <a:pPr>
              <a:defRPr/>
            </a:pPr>
            <a:r>
              <a:rPr lang="nb-NO" dirty="0">
                <a:solidFill>
                  <a:prstClr val="black">
                    <a:tint val="75000"/>
                  </a:prstClr>
                </a:solidFill>
              </a:rPr>
              <a:t>31.05.2018</a:t>
            </a:r>
          </a:p>
        </p:txBody>
      </p:sp>
      <p:sp>
        <p:nvSpPr>
          <p:cNvPr id="5" name="Plassholder for bunntekst 4"/>
          <p:cNvSpPr>
            <a:spLocks noGrp="1"/>
          </p:cNvSpPr>
          <p:nvPr>
            <p:ph type="ftr" sz="quarter" idx="11"/>
          </p:nvPr>
        </p:nvSpPr>
        <p:spPr/>
        <p:txBody>
          <a:bodyPr rtlCol="0"/>
          <a:lstStyle/>
          <a:p>
            <a:pPr>
              <a:defRPr/>
            </a:pPr>
            <a:r>
              <a:rPr lang="nb-NO" dirty="0">
                <a:solidFill>
                  <a:srgbClr val="1F497D">
                    <a:lumMod val="60000"/>
                    <a:lumOff val="40000"/>
                  </a:srgbClr>
                </a:solidFill>
              </a:rPr>
              <a:t>FORSVARETS SENIORFORBUND STIFTET 15 FEBRUAR 1983</a:t>
            </a:r>
          </a:p>
        </p:txBody>
      </p:sp>
      <p:sp>
        <p:nvSpPr>
          <p:cNvPr id="6" name="Plassholder for lysbildenumm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6C01EE4D-19EC-4027-B46F-B25B483B4B7E}" type="slidenum">
              <a:rPr lang="nb-NO" sz="1200">
                <a:solidFill>
                  <a:prstClr val="black">
                    <a:tint val="75000"/>
                  </a:prstClr>
                </a:solidFill>
                <a:latin typeface="Calibri"/>
              </a:rPr>
              <a:pPr algn="r" fontAlgn="auto">
                <a:spcBef>
                  <a:spcPts val="0"/>
                </a:spcBef>
                <a:spcAft>
                  <a:spcPts val="0"/>
                </a:spcAft>
                <a:defRPr/>
              </a:pPr>
              <a:t>14</a:t>
            </a:fld>
            <a:endParaRPr lang="nb-NO" sz="1200">
              <a:solidFill>
                <a:prstClr val="black">
                  <a:tint val="75000"/>
                </a:prstClr>
              </a:solidFill>
              <a:latin typeface="Calibri"/>
            </a:endParaRPr>
          </a:p>
        </p:txBody>
      </p:sp>
      <p:sp>
        <p:nvSpPr>
          <p:cNvPr id="21511" name="Rektangel 8"/>
          <p:cNvSpPr>
            <a:spLocks noChangeArrowheads="1"/>
          </p:cNvSpPr>
          <p:nvPr/>
        </p:nvSpPr>
        <p:spPr bwMode="auto">
          <a:xfrm>
            <a:off x="1258888" y="3213100"/>
            <a:ext cx="1512887" cy="720725"/>
          </a:xfrm>
          <a:prstGeom prst="rect">
            <a:avLst/>
          </a:prstGeom>
          <a:gradFill rotWithShape="1">
            <a:gsLst>
              <a:gs pos="0">
                <a:srgbClr val="FF0000"/>
              </a:gs>
              <a:gs pos="100000">
                <a:schemeClr val="bg1"/>
              </a:gs>
            </a:gsLst>
            <a:lin ang="5400000" scaled="1"/>
          </a:gradFill>
          <a:ln w="25400" algn="ctr">
            <a:solidFill>
              <a:srgbClr val="385D8A"/>
            </a:solidFill>
            <a:miter lim="800000"/>
            <a:headEnd/>
            <a:tailEnd/>
          </a:ln>
        </p:spPr>
        <p:txBody>
          <a:bodyPr anchor="ctr"/>
          <a:lstStyle/>
          <a:p>
            <a:pPr algn="ctr"/>
            <a:endParaRPr lang="nb-NO" sz="1600" b="1" dirty="0">
              <a:solidFill>
                <a:prstClr val="black"/>
              </a:solidFill>
              <a:latin typeface="Calibri" pitchFamily="34" charset="0"/>
            </a:endParaRPr>
          </a:p>
          <a:p>
            <a:pPr algn="ctr"/>
            <a:endParaRPr lang="nb-NO" sz="1600" b="1" dirty="0">
              <a:solidFill>
                <a:prstClr val="black"/>
              </a:solidFill>
              <a:latin typeface="Calibri" pitchFamily="34" charset="0"/>
            </a:endParaRPr>
          </a:p>
          <a:p>
            <a:pPr algn="ctr"/>
            <a:r>
              <a:rPr lang="nb-NO" sz="1200" b="1" dirty="0">
                <a:solidFill>
                  <a:prstClr val="black"/>
                </a:solidFill>
                <a:latin typeface="Calibri" pitchFamily="34" charset="0"/>
              </a:rPr>
              <a:t>AFP</a:t>
            </a:r>
          </a:p>
          <a:p>
            <a:pPr algn="ctr"/>
            <a:r>
              <a:rPr lang="nb-NO" sz="1200" b="1" dirty="0" err="1">
                <a:solidFill>
                  <a:prstClr val="black"/>
                </a:solidFill>
                <a:latin typeface="Calibri" pitchFamily="34" charset="0"/>
              </a:rPr>
              <a:t>Folketrygd-beregnet</a:t>
            </a:r>
            <a:br>
              <a:rPr lang="nb-NO" sz="1800" b="1" dirty="0">
                <a:solidFill>
                  <a:prstClr val="black"/>
                </a:solidFill>
                <a:latin typeface="Calibri" pitchFamily="34" charset="0"/>
              </a:rPr>
            </a:br>
            <a:endParaRPr lang="nb-NO" sz="1800" b="1" dirty="0">
              <a:solidFill>
                <a:prstClr val="black"/>
              </a:solidFill>
              <a:latin typeface="Calibri" pitchFamily="34" charset="0"/>
            </a:endParaRPr>
          </a:p>
        </p:txBody>
      </p:sp>
      <p:sp>
        <p:nvSpPr>
          <p:cNvPr id="21512" name="Rektangel 9"/>
          <p:cNvSpPr>
            <a:spLocks noChangeArrowheads="1"/>
          </p:cNvSpPr>
          <p:nvPr/>
        </p:nvSpPr>
        <p:spPr bwMode="auto">
          <a:xfrm>
            <a:off x="2771775" y="2852738"/>
            <a:ext cx="1512888" cy="1081087"/>
          </a:xfrm>
          <a:prstGeom prst="rect">
            <a:avLst/>
          </a:prstGeom>
          <a:gradFill rotWithShape="1">
            <a:gsLst>
              <a:gs pos="0">
                <a:srgbClr val="594FDB"/>
              </a:gs>
              <a:gs pos="100000">
                <a:srgbClr val="FFFFFF"/>
              </a:gs>
            </a:gsLst>
            <a:lin ang="5400000" scaled="1"/>
          </a:gradFill>
          <a:ln w="25400" algn="ctr">
            <a:solidFill>
              <a:srgbClr val="385D8A"/>
            </a:solidFill>
            <a:miter lim="800000"/>
            <a:headEnd/>
            <a:tailEnd/>
          </a:ln>
        </p:spPr>
        <p:txBody>
          <a:bodyPr anchor="ctr"/>
          <a:lstStyle/>
          <a:p>
            <a:pPr algn="ctr"/>
            <a:r>
              <a:rPr lang="nb-NO" sz="1800" b="1" dirty="0">
                <a:solidFill>
                  <a:prstClr val="black"/>
                </a:solidFill>
                <a:latin typeface="Calibri" pitchFamily="34" charset="0"/>
              </a:rPr>
              <a:t>AFP</a:t>
            </a:r>
          </a:p>
          <a:p>
            <a:pPr algn="ctr"/>
            <a:r>
              <a:rPr lang="nb-NO" sz="1800" b="1" dirty="0" err="1">
                <a:solidFill>
                  <a:prstClr val="black"/>
                </a:solidFill>
                <a:latin typeface="Calibri" pitchFamily="34" charset="0"/>
              </a:rPr>
              <a:t>Tjeneste-pensjons-</a:t>
            </a:r>
            <a:endParaRPr lang="nb-NO" sz="1800" b="1" dirty="0">
              <a:solidFill>
                <a:prstClr val="black"/>
              </a:solidFill>
              <a:latin typeface="Calibri" pitchFamily="34" charset="0"/>
            </a:endParaRPr>
          </a:p>
          <a:p>
            <a:pPr algn="ctr"/>
            <a:r>
              <a:rPr lang="nb-NO" sz="1800" b="1" dirty="0">
                <a:solidFill>
                  <a:prstClr val="black"/>
                </a:solidFill>
                <a:latin typeface="Calibri" pitchFamily="34" charset="0"/>
              </a:rPr>
              <a:t>beregnet</a:t>
            </a:r>
          </a:p>
        </p:txBody>
      </p:sp>
      <p:sp>
        <p:nvSpPr>
          <p:cNvPr id="21513" name="Rektangel 10"/>
          <p:cNvSpPr>
            <a:spLocks noChangeArrowheads="1"/>
          </p:cNvSpPr>
          <p:nvPr/>
        </p:nvSpPr>
        <p:spPr bwMode="auto">
          <a:xfrm>
            <a:off x="4284663" y="3213100"/>
            <a:ext cx="4175125" cy="720725"/>
          </a:xfrm>
          <a:prstGeom prst="rect">
            <a:avLst/>
          </a:prstGeom>
          <a:solidFill>
            <a:srgbClr val="FF0000"/>
          </a:solidFill>
          <a:ln w="25400" algn="ctr">
            <a:solidFill>
              <a:srgbClr val="385D8A"/>
            </a:solidFill>
            <a:miter lim="800000"/>
            <a:headEnd/>
            <a:tailEnd/>
          </a:ln>
        </p:spPr>
        <p:txBody>
          <a:bodyPr anchor="ctr"/>
          <a:lstStyle/>
          <a:p>
            <a:pPr algn="ctr"/>
            <a:r>
              <a:rPr lang="nb-NO" b="1">
                <a:solidFill>
                  <a:prstClr val="white"/>
                </a:solidFill>
                <a:latin typeface="Calibri" pitchFamily="34" charset="0"/>
              </a:rPr>
              <a:t>Alderspensjon  fra folketrygden</a:t>
            </a:r>
          </a:p>
        </p:txBody>
      </p:sp>
      <p:sp>
        <p:nvSpPr>
          <p:cNvPr id="14" name="Rektangel 13"/>
          <p:cNvSpPr/>
          <p:nvPr/>
        </p:nvSpPr>
        <p:spPr>
          <a:xfrm>
            <a:off x="1331913" y="5445125"/>
            <a:ext cx="7127875" cy="6477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b-NO" b="1">
                <a:solidFill>
                  <a:srgbClr val="FFFFFF"/>
                </a:solidFill>
              </a:rPr>
              <a:t>Folketrygd</a:t>
            </a:r>
          </a:p>
        </p:txBody>
      </p:sp>
      <p:sp>
        <p:nvSpPr>
          <p:cNvPr id="21515" name="Rektangel 15" descr="25 %"/>
          <p:cNvSpPr>
            <a:spLocks noChangeArrowheads="1"/>
          </p:cNvSpPr>
          <p:nvPr/>
        </p:nvSpPr>
        <p:spPr bwMode="auto">
          <a:xfrm>
            <a:off x="1331913" y="5157788"/>
            <a:ext cx="7127875" cy="287337"/>
          </a:xfrm>
          <a:prstGeom prst="rect">
            <a:avLst/>
          </a:prstGeom>
          <a:pattFill prst="pct25">
            <a:fgClr>
              <a:srgbClr val="FF0000"/>
            </a:fgClr>
            <a:bgClr>
              <a:srgbClr val="FFFFFF"/>
            </a:bgClr>
          </a:pattFill>
          <a:ln w="25400" algn="ctr">
            <a:solidFill>
              <a:srgbClr val="385D8A"/>
            </a:solidFill>
            <a:miter lim="800000"/>
            <a:headEnd/>
            <a:tailEnd/>
          </a:ln>
        </p:spPr>
        <p:txBody>
          <a:bodyPr anchor="ctr"/>
          <a:lstStyle/>
          <a:p>
            <a:pPr algn="ctr"/>
            <a:r>
              <a:rPr lang="nb-NO" b="1">
                <a:solidFill>
                  <a:prstClr val="black"/>
                </a:solidFill>
                <a:latin typeface="Calibri" pitchFamily="34" charset="0"/>
              </a:rPr>
              <a:t>AFP privat sektor</a:t>
            </a:r>
          </a:p>
        </p:txBody>
      </p:sp>
      <p:sp>
        <p:nvSpPr>
          <p:cNvPr id="17" name="Rektangel 16"/>
          <p:cNvSpPr/>
          <p:nvPr/>
        </p:nvSpPr>
        <p:spPr>
          <a:xfrm>
            <a:off x="1331913" y="4868863"/>
            <a:ext cx="7127875" cy="288925"/>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b-NO" b="1">
                <a:solidFill>
                  <a:srgbClr val="FFFFFF"/>
                </a:solidFill>
              </a:rPr>
              <a:t>Tjenestepensjon privat sektor</a:t>
            </a:r>
          </a:p>
        </p:txBody>
      </p:sp>
      <p:sp>
        <p:nvSpPr>
          <p:cNvPr id="21517" name="Rektangel 10"/>
          <p:cNvSpPr>
            <a:spLocks noChangeArrowheads="1"/>
          </p:cNvSpPr>
          <p:nvPr/>
        </p:nvSpPr>
        <p:spPr bwMode="auto">
          <a:xfrm>
            <a:off x="4284663" y="2708275"/>
            <a:ext cx="4175125" cy="504825"/>
          </a:xfrm>
          <a:prstGeom prst="rect">
            <a:avLst/>
          </a:prstGeom>
          <a:solidFill>
            <a:srgbClr val="0033CC"/>
          </a:solidFill>
          <a:ln w="25400" algn="ctr">
            <a:solidFill>
              <a:srgbClr val="385D8A"/>
            </a:solidFill>
            <a:miter lim="800000"/>
            <a:headEnd/>
            <a:tailEnd/>
          </a:ln>
        </p:spPr>
        <p:txBody>
          <a:bodyPr anchor="ctr"/>
          <a:lstStyle/>
          <a:p>
            <a:pPr algn="ctr"/>
            <a:r>
              <a:rPr lang="nb-NO" b="1">
                <a:solidFill>
                  <a:prstClr val="white"/>
                </a:solidFill>
              </a:rPr>
              <a:t>Offentlig tjenestepensjon</a:t>
            </a:r>
            <a:endParaRPr lang="nb-NO" b="1">
              <a:solidFill>
                <a:prstClr val="white"/>
              </a:solidFill>
              <a:latin typeface="Calibri" pitchFamily="34" charset="0"/>
            </a:endParaRPr>
          </a:p>
        </p:txBody>
      </p:sp>
      <p:sp>
        <p:nvSpPr>
          <p:cNvPr id="21518" name="Line 17"/>
          <p:cNvSpPr>
            <a:spLocks noChangeShapeType="1"/>
          </p:cNvSpPr>
          <p:nvPr/>
        </p:nvSpPr>
        <p:spPr bwMode="auto">
          <a:xfrm flipV="1">
            <a:off x="1258888" y="1989138"/>
            <a:ext cx="0" cy="1368425"/>
          </a:xfrm>
          <a:prstGeom prst="line">
            <a:avLst/>
          </a:prstGeom>
          <a:noFill/>
          <a:ln w="9525">
            <a:solidFill>
              <a:schemeClr val="tx1"/>
            </a:solidFill>
            <a:round/>
            <a:headEnd/>
            <a:tailEnd type="triangle" w="med" len="med"/>
          </a:ln>
        </p:spPr>
        <p:txBody>
          <a:bodyPr/>
          <a:lstStyle/>
          <a:p>
            <a:endParaRPr lang="nb-NO">
              <a:solidFill>
                <a:prstClr val="black"/>
              </a:solidFill>
            </a:endParaRPr>
          </a:p>
        </p:txBody>
      </p:sp>
      <p:sp>
        <p:nvSpPr>
          <p:cNvPr id="21519" name="Line 18"/>
          <p:cNvSpPr>
            <a:spLocks noChangeShapeType="1"/>
          </p:cNvSpPr>
          <p:nvPr/>
        </p:nvSpPr>
        <p:spPr bwMode="auto">
          <a:xfrm>
            <a:off x="1258888" y="2852738"/>
            <a:ext cx="7416800" cy="0"/>
          </a:xfrm>
          <a:prstGeom prst="line">
            <a:avLst/>
          </a:prstGeom>
          <a:noFill/>
          <a:ln w="9525">
            <a:solidFill>
              <a:schemeClr val="tx1"/>
            </a:solidFill>
            <a:prstDash val="dash"/>
            <a:round/>
            <a:headEnd/>
            <a:tailEnd/>
          </a:ln>
        </p:spPr>
        <p:txBody>
          <a:bodyPr/>
          <a:lstStyle/>
          <a:p>
            <a:endParaRPr lang="nb-NO">
              <a:solidFill>
                <a:prstClr val="black"/>
              </a:solidFill>
            </a:endParaRPr>
          </a:p>
        </p:txBody>
      </p:sp>
      <p:sp>
        <p:nvSpPr>
          <p:cNvPr id="21520" name="Text Box 19"/>
          <p:cNvSpPr txBox="1">
            <a:spLocks noChangeArrowheads="1"/>
          </p:cNvSpPr>
          <p:nvPr/>
        </p:nvSpPr>
        <p:spPr bwMode="auto">
          <a:xfrm>
            <a:off x="250825" y="1412875"/>
            <a:ext cx="2233613" cy="366713"/>
          </a:xfrm>
          <a:prstGeom prst="rect">
            <a:avLst/>
          </a:prstGeom>
          <a:noFill/>
          <a:ln w="9525">
            <a:noFill/>
            <a:miter lim="800000"/>
            <a:headEnd/>
            <a:tailEnd/>
          </a:ln>
        </p:spPr>
        <p:txBody>
          <a:bodyPr>
            <a:spAutoFit/>
          </a:bodyPr>
          <a:lstStyle/>
          <a:p>
            <a:pPr>
              <a:spcBef>
                <a:spcPct val="50000"/>
              </a:spcBef>
            </a:pPr>
            <a:r>
              <a:rPr lang="nb-NO" sz="1800" b="1" dirty="0">
                <a:solidFill>
                  <a:prstClr val="black"/>
                </a:solidFill>
              </a:rPr>
              <a:t>Offentlig sektor</a:t>
            </a:r>
          </a:p>
        </p:txBody>
      </p:sp>
      <p:sp>
        <p:nvSpPr>
          <p:cNvPr id="21521" name="Text Box 20"/>
          <p:cNvSpPr txBox="1">
            <a:spLocks noChangeArrowheads="1"/>
          </p:cNvSpPr>
          <p:nvPr/>
        </p:nvSpPr>
        <p:spPr bwMode="auto">
          <a:xfrm>
            <a:off x="250825" y="4149725"/>
            <a:ext cx="1800225" cy="366713"/>
          </a:xfrm>
          <a:prstGeom prst="rect">
            <a:avLst/>
          </a:prstGeom>
          <a:noFill/>
          <a:ln w="9525">
            <a:noFill/>
            <a:miter lim="800000"/>
            <a:headEnd/>
            <a:tailEnd/>
          </a:ln>
        </p:spPr>
        <p:txBody>
          <a:bodyPr>
            <a:spAutoFit/>
          </a:bodyPr>
          <a:lstStyle/>
          <a:p>
            <a:pPr>
              <a:spcBef>
                <a:spcPct val="50000"/>
              </a:spcBef>
            </a:pPr>
            <a:r>
              <a:rPr lang="nb-NO" sz="1800" b="1" dirty="0">
                <a:solidFill>
                  <a:prstClr val="black"/>
                </a:solidFill>
              </a:rPr>
              <a:t>Privat sektor</a:t>
            </a:r>
          </a:p>
        </p:txBody>
      </p:sp>
      <p:sp>
        <p:nvSpPr>
          <p:cNvPr id="21522" name="Text Box 21"/>
          <p:cNvSpPr txBox="1">
            <a:spLocks noChangeArrowheads="1"/>
          </p:cNvSpPr>
          <p:nvPr/>
        </p:nvSpPr>
        <p:spPr bwMode="auto">
          <a:xfrm>
            <a:off x="468313" y="2636838"/>
            <a:ext cx="719137" cy="336550"/>
          </a:xfrm>
          <a:prstGeom prst="rect">
            <a:avLst/>
          </a:prstGeom>
          <a:noFill/>
          <a:ln w="9525">
            <a:noFill/>
            <a:miter lim="800000"/>
            <a:headEnd/>
            <a:tailEnd/>
          </a:ln>
        </p:spPr>
        <p:txBody>
          <a:bodyPr>
            <a:spAutoFit/>
          </a:bodyPr>
          <a:lstStyle/>
          <a:p>
            <a:pPr>
              <a:spcBef>
                <a:spcPct val="50000"/>
              </a:spcBef>
            </a:pPr>
            <a:r>
              <a:rPr lang="nb-NO" sz="1600" b="1">
                <a:solidFill>
                  <a:prstClr val="black"/>
                </a:solidFill>
              </a:rPr>
              <a:t>66%</a:t>
            </a:r>
          </a:p>
        </p:txBody>
      </p:sp>
      <p:sp>
        <p:nvSpPr>
          <p:cNvPr id="21523" name="Rectangle 22"/>
          <p:cNvSpPr>
            <a:spLocks noChangeArrowheads="1"/>
          </p:cNvSpPr>
          <p:nvPr/>
        </p:nvSpPr>
        <p:spPr bwMode="auto">
          <a:xfrm>
            <a:off x="755650" y="6092825"/>
            <a:ext cx="1800225" cy="304800"/>
          </a:xfrm>
          <a:prstGeom prst="rect">
            <a:avLst/>
          </a:prstGeom>
          <a:noFill/>
          <a:ln w="9525">
            <a:noFill/>
            <a:miter lim="800000"/>
            <a:headEnd/>
            <a:tailEnd/>
          </a:ln>
        </p:spPr>
        <p:txBody>
          <a:bodyPr>
            <a:spAutoFit/>
          </a:bodyPr>
          <a:lstStyle/>
          <a:p>
            <a:pPr lvl="1" eaLnBrk="0" hangingPunct="0">
              <a:spcBef>
                <a:spcPct val="20000"/>
              </a:spcBef>
              <a:buFont typeface="Arial" charset="0"/>
              <a:buNone/>
            </a:pPr>
            <a:r>
              <a:rPr lang="nb-NO" sz="1400" b="1">
                <a:solidFill>
                  <a:prstClr val="black"/>
                </a:solidFill>
              </a:rPr>
              <a:t>62 år</a:t>
            </a:r>
          </a:p>
        </p:txBody>
      </p:sp>
      <p:sp>
        <p:nvSpPr>
          <p:cNvPr id="21524" name="Line 24"/>
          <p:cNvSpPr>
            <a:spLocks noChangeShapeType="1"/>
          </p:cNvSpPr>
          <p:nvPr/>
        </p:nvSpPr>
        <p:spPr bwMode="auto">
          <a:xfrm flipV="1">
            <a:off x="1331913" y="4508500"/>
            <a:ext cx="0" cy="1512888"/>
          </a:xfrm>
          <a:prstGeom prst="line">
            <a:avLst/>
          </a:prstGeom>
          <a:noFill/>
          <a:ln w="9525">
            <a:solidFill>
              <a:schemeClr val="tx1"/>
            </a:solidFill>
            <a:round/>
            <a:headEnd/>
            <a:tailEnd type="triangle" w="med" len="med"/>
          </a:ln>
        </p:spPr>
        <p:txBody>
          <a:bodyPr/>
          <a:lstStyle/>
          <a:p>
            <a:endParaRPr lang="nb-NO">
              <a:solidFill>
                <a:prstClr val="black"/>
              </a:solidFill>
            </a:endParaRPr>
          </a:p>
        </p:txBody>
      </p:sp>
      <p:sp>
        <p:nvSpPr>
          <p:cNvPr id="21525" name="Text Box 25"/>
          <p:cNvSpPr txBox="1">
            <a:spLocks noChangeArrowheads="1"/>
          </p:cNvSpPr>
          <p:nvPr/>
        </p:nvSpPr>
        <p:spPr bwMode="auto">
          <a:xfrm>
            <a:off x="323850" y="1989138"/>
            <a:ext cx="863600" cy="274637"/>
          </a:xfrm>
          <a:prstGeom prst="rect">
            <a:avLst/>
          </a:prstGeom>
          <a:noFill/>
          <a:ln w="9525">
            <a:noFill/>
            <a:miter lim="800000"/>
            <a:headEnd/>
            <a:tailEnd/>
          </a:ln>
        </p:spPr>
        <p:txBody>
          <a:bodyPr>
            <a:spAutoFit/>
          </a:bodyPr>
          <a:lstStyle/>
          <a:p>
            <a:pPr>
              <a:spcBef>
                <a:spcPct val="50000"/>
              </a:spcBef>
            </a:pPr>
            <a:r>
              <a:rPr lang="nb-NO" sz="1200" b="1">
                <a:solidFill>
                  <a:prstClr val="black"/>
                </a:solidFill>
              </a:rPr>
              <a:t>Pensjon</a:t>
            </a:r>
          </a:p>
        </p:txBody>
      </p:sp>
      <p:sp>
        <p:nvSpPr>
          <p:cNvPr id="21526" name="Text Box 26"/>
          <p:cNvSpPr txBox="1">
            <a:spLocks noChangeArrowheads="1"/>
          </p:cNvSpPr>
          <p:nvPr/>
        </p:nvSpPr>
        <p:spPr bwMode="auto">
          <a:xfrm>
            <a:off x="468313" y="4508500"/>
            <a:ext cx="863600" cy="274638"/>
          </a:xfrm>
          <a:prstGeom prst="rect">
            <a:avLst/>
          </a:prstGeom>
          <a:noFill/>
          <a:ln w="9525">
            <a:noFill/>
            <a:miter lim="800000"/>
            <a:headEnd/>
            <a:tailEnd/>
          </a:ln>
        </p:spPr>
        <p:txBody>
          <a:bodyPr>
            <a:spAutoFit/>
          </a:bodyPr>
          <a:lstStyle/>
          <a:p>
            <a:pPr>
              <a:spcBef>
                <a:spcPct val="50000"/>
              </a:spcBef>
            </a:pPr>
            <a:r>
              <a:rPr lang="nb-NO" sz="1200" b="1">
                <a:solidFill>
                  <a:prstClr val="black"/>
                </a:solidFill>
              </a:rPr>
              <a:t>Pensjon</a:t>
            </a:r>
          </a:p>
        </p:txBody>
      </p:sp>
    </p:spTree>
    <p:extLst>
      <p:ext uri="{BB962C8B-B14F-4D97-AF65-F5344CB8AC3E}">
        <p14:creationId xmlns:p14="http://schemas.microsoft.com/office/powerpoint/2010/main" val="2806989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lassholder for lysbildenummer 5"/>
          <p:cNvSpPr>
            <a:spLocks noGrp="1"/>
          </p:cNvSpPr>
          <p:nvPr>
            <p:ph type="sldNum" sz="quarter" idx="12"/>
          </p:nvPr>
        </p:nvSpPr>
        <p:spPr/>
        <p:txBody>
          <a:bodyPr/>
          <a:lstStyle/>
          <a:p>
            <a:pPr>
              <a:defRPr/>
            </a:pPr>
            <a:fld id="{85F3CF9F-4B21-4BBD-B0DA-FA43D29513DF}" type="slidenum">
              <a:rPr lang="nb-NO"/>
              <a:pPr>
                <a:defRPr/>
              </a:pPr>
              <a:t>15</a:t>
            </a:fld>
            <a:endParaRPr lang="nb-NO"/>
          </a:p>
        </p:txBody>
      </p:sp>
      <p:sp>
        <p:nvSpPr>
          <p:cNvPr id="22530" name="Tittel 1"/>
          <p:cNvSpPr>
            <a:spLocks noGrp="1"/>
          </p:cNvSpPr>
          <p:nvPr>
            <p:ph type="title"/>
          </p:nvPr>
        </p:nvSpPr>
        <p:spPr>
          <a:xfrm>
            <a:off x="1403350" y="269875"/>
            <a:ext cx="7294563" cy="1143000"/>
          </a:xfrm>
        </p:spPr>
        <p:txBody>
          <a:bodyPr/>
          <a:lstStyle/>
          <a:p>
            <a:pPr algn="ctr"/>
            <a:r>
              <a:rPr lang="nb-NO" b="1" dirty="0">
                <a:solidFill>
                  <a:schemeClr val="tx1"/>
                </a:solidFill>
              </a:rPr>
              <a:t>PENSJONSSYSTEMET OFFENTLIG SEKTOR</a:t>
            </a:r>
            <a:br>
              <a:rPr lang="nb-NO" b="1" dirty="0">
                <a:solidFill>
                  <a:schemeClr val="tx1"/>
                </a:solidFill>
              </a:rPr>
            </a:br>
            <a:r>
              <a:rPr lang="nb-NO" b="1" dirty="0">
                <a:solidFill>
                  <a:schemeClr val="tx1"/>
                </a:solidFill>
              </a:rPr>
              <a:t>SÆRALDERSPENSJON</a:t>
            </a:r>
          </a:p>
        </p:txBody>
      </p:sp>
      <p:sp>
        <p:nvSpPr>
          <p:cNvPr id="22531" name="Plassholder for innhold 2"/>
          <p:cNvSpPr>
            <a:spLocks noGrp="1"/>
          </p:cNvSpPr>
          <p:nvPr>
            <p:ph idx="1"/>
          </p:nvPr>
        </p:nvSpPr>
        <p:spPr/>
        <p:txBody>
          <a:bodyPr/>
          <a:lstStyle/>
          <a:p>
            <a:endParaRPr lang="nb-NO"/>
          </a:p>
          <a:p>
            <a:pPr>
              <a:buFont typeface="Arial" charset="0"/>
              <a:buNone/>
            </a:pPr>
            <a:endParaRPr lang="nb-NO"/>
          </a:p>
          <a:p>
            <a:endParaRPr lang="nb-NO"/>
          </a:p>
          <a:p>
            <a:endParaRPr lang="nb-NO"/>
          </a:p>
          <a:p>
            <a:pPr>
              <a:buFont typeface="Arial" charset="0"/>
              <a:buNone/>
            </a:pPr>
            <a:r>
              <a:rPr lang="nb-NO"/>
              <a:t>		</a:t>
            </a:r>
            <a:r>
              <a:rPr lang="nb-NO" sz="1400" b="1"/>
              <a:t>57 år   	60 år                    		67 år</a:t>
            </a:r>
          </a:p>
        </p:txBody>
      </p:sp>
      <p:sp>
        <p:nvSpPr>
          <p:cNvPr id="4" name="Plassholder for dato 3"/>
          <p:cNvSpPr>
            <a:spLocks noGrp="1"/>
          </p:cNvSpPr>
          <p:nvPr>
            <p:ph type="dt" sz="quarter" idx="10"/>
          </p:nvPr>
        </p:nvSpPr>
        <p:spPr/>
        <p:txBody>
          <a:bodyPr rtlCol="0"/>
          <a:lstStyle/>
          <a:p>
            <a:pPr fontAlgn="auto">
              <a:spcBef>
                <a:spcPts val="0"/>
              </a:spcBef>
              <a:spcAft>
                <a:spcPts val="0"/>
              </a:spcAft>
              <a:defRPr/>
            </a:pPr>
            <a:r>
              <a:rPr lang="nb-NO" dirty="0"/>
              <a:t>31.05.2018</a:t>
            </a:r>
            <a:endParaRPr lang="nb-NO" dirty="0">
              <a:solidFill>
                <a:schemeClr val="tx1">
                  <a:tint val="75000"/>
                </a:schemeClr>
              </a:solidFill>
              <a:latin typeface="+mn-lt"/>
            </a:endParaRPr>
          </a:p>
        </p:txBody>
      </p:sp>
      <p:sp>
        <p:nvSpPr>
          <p:cNvPr id="5" name="Plassholder for bunntekst 4"/>
          <p:cNvSpPr>
            <a:spLocks noGrp="1"/>
          </p:cNvSpPr>
          <p:nvPr>
            <p:ph type="ftr" sz="quarter" idx="11"/>
          </p:nvPr>
        </p:nvSpPr>
        <p:spPr/>
        <p:txBody>
          <a:bodyPr rtlCol="0"/>
          <a:lstStyle/>
          <a:p>
            <a:pPr fontAlgn="auto">
              <a:spcBef>
                <a:spcPts val="0"/>
              </a:spcBef>
              <a:spcAft>
                <a:spcPts val="0"/>
              </a:spcAft>
              <a:defRPr/>
            </a:pPr>
            <a:r>
              <a:rPr lang="nb-NO">
                <a:solidFill>
                  <a:schemeClr val="tx2">
                    <a:lumMod val="60000"/>
                    <a:lumOff val="40000"/>
                  </a:schemeClr>
                </a:solidFill>
                <a:latin typeface="+mn-lt"/>
              </a:rPr>
              <a:t>FORSVARETS SENIORFORBUND STIFTET 15 FEBRUAR 1983</a:t>
            </a:r>
          </a:p>
        </p:txBody>
      </p:sp>
      <p:sp>
        <p:nvSpPr>
          <p:cNvPr id="6" name="Plassholder for lysbildenumm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67CA8564-35B7-4257-A621-EC43E90CFB5E}" type="slidenum">
              <a:rPr lang="nb-NO" sz="1200">
                <a:solidFill>
                  <a:schemeClr val="tx1">
                    <a:tint val="75000"/>
                  </a:schemeClr>
                </a:solidFill>
                <a:latin typeface="+mn-lt"/>
              </a:rPr>
              <a:pPr algn="r" fontAlgn="auto">
                <a:spcBef>
                  <a:spcPts val="0"/>
                </a:spcBef>
                <a:spcAft>
                  <a:spcPts val="0"/>
                </a:spcAft>
                <a:defRPr/>
              </a:pPr>
              <a:t>15</a:t>
            </a:fld>
            <a:endParaRPr lang="nb-NO" sz="1200">
              <a:solidFill>
                <a:schemeClr val="tx1">
                  <a:tint val="75000"/>
                </a:schemeClr>
              </a:solidFill>
              <a:latin typeface="+mn-lt"/>
            </a:endParaRPr>
          </a:p>
        </p:txBody>
      </p:sp>
      <p:sp>
        <p:nvSpPr>
          <p:cNvPr id="22535" name="Rektangel 6"/>
          <p:cNvSpPr>
            <a:spLocks noChangeArrowheads="1"/>
          </p:cNvSpPr>
          <p:nvPr/>
        </p:nvSpPr>
        <p:spPr bwMode="auto">
          <a:xfrm>
            <a:off x="2700338" y="2924175"/>
            <a:ext cx="2663825" cy="1009650"/>
          </a:xfrm>
          <a:prstGeom prst="rect">
            <a:avLst/>
          </a:prstGeom>
          <a:solidFill>
            <a:srgbClr val="0033CC"/>
          </a:solidFill>
          <a:ln w="25400" algn="ctr">
            <a:solidFill>
              <a:srgbClr val="385D8A"/>
            </a:solidFill>
            <a:miter lim="800000"/>
            <a:headEnd/>
            <a:tailEnd/>
          </a:ln>
        </p:spPr>
        <p:txBody>
          <a:bodyPr anchor="ctr"/>
          <a:lstStyle/>
          <a:p>
            <a:pPr algn="ctr"/>
            <a:r>
              <a:rPr lang="nb-NO" b="1">
                <a:solidFill>
                  <a:srgbClr val="FFFFFF"/>
                </a:solidFill>
                <a:latin typeface="Calibri" pitchFamily="34" charset="0"/>
              </a:rPr>
              <a:t>Særalderspensjon</a:t>
            </a:r>
          </a:p>
        </p:txBody>
      </p:sp>
      <p:sp>
        <p:nvSpPr>
          <p:cNvPr id="22536" name="Rektangel 7"/>
          <p:cNvSpPr>
            <a:spLocks noChangeArrowheads="1"/>
          </p:cNvSpPr>
          <p:nvPr/>
        </p:nvSpPr>
        <p:spPr bwMode="auto">
          <a:xfrm>
            <a:off x="5364163" y="3213100"/>
            <a:ext cx="3240087" cy="720725"/>
          </a:xfrm>
          <a:prstGeom prst="rect">
            <a:avLst/>
          </a:prstGeom>
          <a:solidFill>
            <a:srgbClr val="FF0000"/>
          </a:solidFill>
          <a:ln w="25400" algn="ctr">
            <a:solidFill>
              <a:srgbClr val="FF0000"/>
            </a:solidFill>
            <a:miter lim="800000"/>
            <a:headEnd/>
            <a:tailEnd/>
          </a:ln>
        </p:spPr>
        <p:txBody>
          <a:bodyPr anchor="ctr"/>
          <a:lstStyle/>
          <a:p>
            <a:pPr algn="ctr"/>
            <a:r>
              <a:rPr lang="nb-NO" b="1">
                <a:solidFill>
                  <a:srgbClr val="FFFFFF"/>
                </a:solidFill>
                <a:latin typeface="Calibri" pitchFamily="34" charset="0"/>
              </a:rPr>
              <a:t>Alderspensjon fra folketrygden</a:t>
            </a:r>
          </a:p>
        </p:txBody>
      </p:sp>
      <p:sp>
        <p:nvSpPr>
          <p:cNvPr id="9" name="Rektangel 8"/>
          <p:cNvSpPr>
            <a:spLocks noChangeArrowheads="1"/>
          </p:cNvSpPr>
          <p:nvPr/>
        </p:nvSpPr>
        <p:spPr bwMode="auto">
          <a:xfrm>
            <a:off x="1763713" y="2924175"/>
            <a:ext cx="936625" cy="1009650"/>
          </a:xfrm>
          <a:prstGeom prst="rect">
            <a:avLst/>
          </a:prstGeom>
          <a:solidFill>
            <a:srgbClr val="0033CC"/>
          </a:solidFill>
          <a:ln w="25400" algn="ctr">
            <a:solidFill>
              <a:srgbClr val="385D8A"/>
            </a:solidFill>
            <a:prstDash val="dash"/>
            <a:miter lim="800000"/>
            <a:headEnd/>
            <a:tailEnd/>
          </a:ln>
        </p:spPr>
        <p:txBody>
          <a:bodyPr anchor="ctr"/>
          <a:lstStyle/>
          <a:p>
            <a:pPr algn="ctr">
              <a:defRPr/>
            </a:pPr>
            <a:endParaRPr lang="nb-NO">
              <a:solidFill>
                <a:schemeClr val="lt1"/>
              </a:solidFill>
              <a:latin typeface="+mn-lt"/>
            </a:endParaRPr>
          </a:p>
        </p:txBody>
      </p:sp>
      <p:sp>
        <p:nvSpPr>
          <p:cNvPr id="22538" name="Rektangel 7"/>
          <p:cNvSpPr>
            <a:spLocks noChangeArrowheads="1"/>
          </p:cNvSpPr>
          <p:nvPr/>
        </p:nvSpPr>
        <p:spPr bwMode="auto">
          <a:xfrm>
            <a:off x="5364163" y="2781300"/>
            <a:ext cx="3240087" cy="431800"/>
          </a:xfrm>
          <a:prstGeom prst="rect">
            <a:avLst/>
          </a:prstGeom>
          <a:solidFill>
            <a:srgbClr val="0033CC"/>
          </a:solidFill>
          <a:ln w="25400" algn="ctr">
            <a:solidFill>
              <a:srgbClr val="385D8A"/>
            </a:solidFill>
            <a:miter lim="800000"/>
            <a:headEnd/>
            <a:tailEnd/>
          </a:ln>
        </p:spPr>
        <p:txBody>
          <a:bodyPr anchor="ctr"/>
          <a:lstStyle/>
          <a:p>
            <a:pPr algn="ctr"/>
            <a:r>
              <a:rPr lang="nb-NO" sz="2000" b="1" dirty="0">
                <a:solidFill>
                  <a:srgbClr val="FFFFFF"/>
                </a:solidFill>
                <a:latin typeface="Calibri" pitchFamily="34" charset="0"/>
              </a:rPr>
              <a:t>Offentlig tjenestepensjon</a:t>
            </a:r>
          </a:p>
        </p:txBody>
      </p:sp>
      <p:sp>
        <p:nvSpPr>
          <p:cNvPr id="22539" name="Line 11"/>
          <p:cNvSpPr>
            <a:spLocks noChangeShapeType="1"/>
          </p:cNvSpPr>
          <p:nvPr/>
        </p:nvSpPr>
        <p:spPr bwMode="auto">
          <a:xfrm flipV="1">
            <a:off x="1763713" y="1989138"/>
            <a:ext cx="0" cy="1944687"/>
          </a:xfrm>
          <a:prstGeom prst="line">
            <a:avLst/>
          </a:prstGeom>
          <a:noFill/>
          <a:ln w="9525">
            <a:solidFill>
              <a:schemeClr val="tx1"/>
            </a:solidFill>
            <a:round/>
            <a:headEnd/>
            <a:tailEnd type="triangle" w="med" len="med"/>
          </a:ln>
        </p:spPr>
        <p:txBody>
          <a:bodyPr/>
          <a:lstStyle/>
          <a:p>
            <a:endParaRPr lang="nb-NO"/>
          </a:p>
        </p:txBody>
      </p:sp>
      <p:sp>
        <p:nvSpPr>
          <p:cNvPr id="22540" name="Line 12"/>
          <p:cNvSpPr>
            <a:spLocks noChangeShapeType="1"/>
          </p:cNvSpPr>
          <p:nvPr/>
        </p:nvSpPr>
        <p:spPr bwMode="auto">
          <a:xfrm>
            <a:off x="1763713" y="2924175"/>
            <a:ext cx="7056437" cy="0"/>
          </a:xfrm>
          <a:prstGeom prst="line">
            <a:avLst/>
          </a:prstGeom>
          <a:noFill/>
          <a:ln w="9525">
            <a:solidFill>
              <a:schemeClr val="bg1"/>
            </a:solidFill>
            <a:prstDash val="dash"/>
            <a:round/>
            <a:headEnd/>
            <a:tailEnd/>
          </a:ln>
        </p:spPr>
        <p:txBody>
          <a:bodyPr/>
          <a:lstStyle/>
          <a:p>
            <a:endParaRPr lang="nb-NO"/>
          </a:p>
        </p:txBody>
      </p:sp>
      <p:sp>
        <p:nvSpPr>
          <p:cNvPr id="22541" name="Text Box 13"/>
          <p:cNvSpPr txBox="1">
            <a:spLocks noChangeArrowheads="1"/>
          </p:cNvSpPr>
          <p:nvPr/>
        </p:nvSpPr>
        <p:spPr bwMode="auto">
          <a:xfrm>
            <a:off x="900113" y="2781300"/>
            <a:ext cx="720725" cy="304800"/>
          </a:xfrm>
          <a:prstGeom prst="rect">
            <a:avLst/>
          </a:prstGeom>
          <a:noFill/>
          <a:ln w="9525">
            <a:noFill/>
            <a:miter lim="800000"/>
            <a:headEnd/>
            <a:tailEnd/>
          </a:ln>
        </p:spPr>
        <p:txBody>
          <a:bodyPr>
            <a:spAutoFit/>
          </a:bodyPr>
          <a:lstStyle/>
          <a:p>
            <a:pPr>
              <a:spcBef>
                <a:spcPct val="50000"/>
              </a:spcBef>
            </a:pPr>
            <a:r>
              <a:rPr lang="nb-NO" sz="1400" b="1"/>
              <a:t>66 %</a:t>
            </a:r>
          </a:p>
        </p:txBody>
      </p:sp>
    </p:spTree>
    <p:extLst>
      <p:ext uri="{BB962C8B-B14F-4D97-AF65-F5344CB8AC3E}">
        <p14:creationId xmlns:p14="http://schemas.microsoft.com/office/powerpoint/2010/main" val="3037704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lassholder for lysbildenummer 5"/>
          <p:cNvSpPr>
            <a:spLocks noGrp="1"/>
          </p:cNvSpPr>
          <p:nvPr>
            <p:ph type="sldNum" sz="quarter" idx="12"/>
          </p:nvPr>
        </p:nvSpPr>
        <p:spPr/>
        <p:txBody>
          <a:bodyPr/>
          <a:lstStyle/>
          <a:p>
            <a:pPr>
              <a:defRPr/>
            </a:pPr>
            <a:fld id="{A8B7B786-0B6E-4353-9CD5-85A61E4479BA}" type="slidenum">
              <a:rPr lang="nb-NO"/>
              <a:pPr>
                <a:defRPr/>
              </a:pPr>
              <a:t>16</a:t>
            </a:fld>
            <a:endParaRPr lang="nb-NO"/>
          </a:p>
        </p:txBody>
      </p:sp>
      <p:sp>
        <p:nvSpPr>
          <p:cNvPr id="24578" name="Tittel 1"/>
          <p:cNvSpPr>
            <a:spLocks noGrp="1"/>
          </p:cNvSpPr>
          <p:nvPr>
            <p:ph type="title" idx="4294967295"/>
          </p:nvPr>
        </p:nvSpPr>
        <p:spPr>
          <a:xfrm>
            <a:off x="1403350" y="269875"/>
            <a:ext cx="7294563" cy="1143000"/>
          </a:xfrm>
        </p:spPr>
        <p:txBody>
          <a:bodyPr/>
          <a:lstStyle/>
          <a:p>
            <a:pPr algn="ctr"/>
            <a:r>
              <a:rPr lang="nb-NO" b="1">
                <a:solidFill>
                  <a:schemeClr val="tx1"/>
                </a:solidFill>
              </a:rPr>
              <a:t>PENSJONSSYSTEMET OFFENTLIG SEKTOR</a:t>
            </a:r>
            <a:br>
              <a:rPr lang="nb-NO" b="1">
                <a:solidFill>
                  <a:schemeClr val="tx1"/>
                </a:solidFill>
              </a:rPr>
            </a:br>
            <a:r>
              <a:rPr lang="nb-NO" b="1">
                <a:solidFill>
                  <a:schemeClr val="tx1"/>
                </a:solidFill>
              </a:rPr>
              <a:t>SÆRALDERSPENSJON</a:t>
            </a:r>
          </a:p>
        </p:txBody>
      </p:sp>
      <p:sp>
        <p:nvSpPr>
          <p:cNvPr id="24579" name="Plassholder for innhold 2"/>
          <p:cNvSpPr>
            <a:spLocks noGrp="1"/>
          </p:cNvSpPr>
          <p:nvPr>
            <p:ph idx="4294967295"/>
          </p:nvPr>
        </p:nvSpPr>
        <p:spPr/>
        <p:txBody>
          <a:bodyPr/>
          <a:lstStyle/>
          <a:p>
            <a:endParaRPr lang="nb-NO"/>
          </a:p>
          <a:p>
            <a:pPr>
              <a:buFont typeface="Arial" charset="0"/>
              <a:buNone/>
            </a:pPr>
            <a:endParaRPr lang="nb-NO"/>
          </a:p>
          <a:p>
            <a:endParaRPr lang="nb-NO"/>
          </a:p>
          <a:p>
            <a:endParaRPr lang="nb-NO"/>
          </a:p>
          <a:p>
            <a:pPr>
              <a:buFont typeface="Arial" charset="0"/>
              <a:buNone/>
            </a:pPr>
            <a:r>
              <a:rPr lang="nb-NO"/>
              <a:t>		</a:t>
            </a:r>
            <a:r>
              <a:rPr lang="nb-NO" sz="1400" b="1"/>
              <a:t>57 år   	 60 år 	62 år		67 år</a:t>
            </a:r>
          </a:p>
        </p:txBody>
      </p:sp>
      <p:sp>
        <p:nvSpPr>
          <p:cNvPr id="4" name="Plassholder for dato 3"/>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r>
              <a:rPr lang="nb-NO" sz="1200" dirty="0">
                <a:solidFill>
                  <a:schemeClr val="tx1">
                    <a:tint val="75000"/>
                  </a:schemeClr>
                </a:solidFill>
                <a:latin typeface="+mn-lt"/>
              </a:rPr>
              <a:t>31.05.2018</a:t>
            </a:r>
          </a:p>
        </p:txBody>
      </p:sp>
      <p:sp>
        <p:nvSpPr>
          <p:cNvPr id="5" name="Plassholder for bunntekst 4"/>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nb-NO" sz="900">
                <a:solidFill>
                  <a:schemeClr val="tx2">
                    <a:lumMod val="60000"/>
                    <a:lumOff val="40000"/>
                  </a:schemeClr>
                </a:solidFill>
                <a:latin typeface="+mn-lt"/>
              </a:rPr>
              <a:t>FORSVARETS SENIORFORBUND STIFTET 15 FEBRUAR 1983</a:t>
            </a:r>
          </a:p>
        </p:txBody>
      </p:sp>
      <p:sp>
        <p:nvSpPr>
          <p:cNvPr id="6" name="Plassholder for lysbildenumm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B122AE77-45EF-4E50-A723-BC4EB04205E5}" type="slidenum">
              <a:rPr lang="nb-NO" sz="1200">
                <a:solidFill>
                  <a:schemeClr val="tx1">
                    <a:tint val="75000"/>
                  </a:schemeClr>
                </a:solidFill>
                <a:latin typeface="+mn-lt"/>
              </a:rPr>
              <a:pPr algn="r" fontAlgn="auto">
                <a:spcBef>
                  <a:spcPts val="0"/>
                </a:spcBef>
                <a:spcAft>
                  <a:spcPts val="0"/>
                </a:spcAft>
                <a:defRPr/>
              </a:pPr>
              <a:t>16</a:t>
            </a:fld>
            <a:endParaRPr lang="nb-NO" sz="1200">
              <a:solidFill>
                <a:schemeClr val="tx1">
                  <a:tint val="75000"/>
                </a:schemeClr>
              </a:solidFill>
              <a:latin typeface="+mn-lt"/>
            </a:endParaRPr>
          </a:p>
        </p:txBody>
      </p:sp>
      <p:sp>
        <p:nvSpPr>
          <p:cNvPr id="24583" name="Rektangel 6"/>
          <p:cNvSpPr>
            <a:spLocks noChangeArrowheads="1"/>
          </p:cNvSpPr>
          <p:nvPr/>
        </p:nvSpPr>
        <p:spPr bwMode="auto">
          <a:xfrm>
            <a:off x="2700338" y="2924175"/>
            <a:ext cx="2663825" cy="1009650"/>
          </a:xfrm>
          <a:prstGeom prst="rect">
            <a:avLst/>
          </a:prstGeom>
          <a:solidFill>
            <a:srgbClr val="0033CC"/>
          </a:solidFill>
          <a:ln w="25400" algn="ctr">
            <a:solidFill>
              <a:srgbClr val="385D8A"/>
            </a:solidFill>
            <a:miter lim="800000"/>
            <a:headEnd/>
            <a:tailEnd/>
          </a:ln>
        </p:spPr>
        <p:txBody>
          <a:bodyPr anchor="ctr"/>
          <a:lstStyle/>
          <a:p>
            <a:pPr algn="ctr"/>
            <a:r>
              <a:rPr lang="nb-NO" b="1">
                <a:solidFill>
                  <a:srgbClr val="FFFFFF"/>
                </a:solidFill>
                <a:latin typeface="Calibri" pitchFamily="34" charset="0"/>
              </a:rPr>
              <a:t>Særalderspensjon</a:t>
            </a:r>
          </a:p>
        </p:txBody>
      </p:sp>
      <p:sp>
        <p:nvSpPr>
          <p:cNvPr id="24584" name="Rektangel 7"/>
          <p:cNvSpPr>
            <a:spLocks noChangeArrowheads="1"/>
          </p:cNvSpPr>
          <p:nvPr/>
        </p:nvSpPr>
        <p:spPr bwMode="auto">
          <a:xfrm>
            <a:off x="5364163" y="3429000"/>
            <a:ext cx="3240087" cy="504825"/>
          </a:xfrm>
          <a:prstGeom prst="rect">
            <a:avLst/>
          </a:prstGeom>
          <a:solidFill>
            <a:srgbClr val="FF0000"/>
          </a:solidFill>
          <a:ln w="25400" algn="ctr">
            <a:solidFill>
              <a:srgbClr val="FF0000"/>
            </a:solidFill>
            <a:miter lim="800000"/>
            <a:headEnd/>
            <a:tailEnd/>
          </a:ln>
        </p:spPr>
        <p:txBody>
          <a:bodyPr anchor="ctr"/>
          <a:lstStyle/>
          <a:p>
            <a:pPr algn="ctr"/>
            <a:r>
              <a:rPr lang="nb-NO" sz="2000" b="1" dirty="0">
                <a:solidFill>
                  <a:srgbClr val="FFFFFF"/>
                </a:solidFill>
                <a:latin typeface="Calibri" pitchFamily="34" charset="0"/>
              </a:rPr>
              <a:t>Alderspensjon fra folketrygden</a:t>
            </a:r>
          </a:p>
        </p:txBody>
      </p:sp>
      <p:sp>
        <p:nvSpPr>
          <p:cNvPr id="9" name="Rektangel 8"/>
          <p:cNvSpPr>
            <a:spLocks noChangeArrowheads="1"/>
          </p:cNvSpPr>
          <p:nvPr/>
        </p:nvSpPr>
        <p:spPr bwMode="auto">
          <a:xfrm>
            <a:off x="1763713" y="2924175"/>
            <a:ext cx="936625" cy="1009650"/>
          </a:xfrm>
          <a:prstGeom prst="rect">
            <a:avLst/>
          </a:prstGeom>
          <a:solidFill>
            <a:srgbClr val="0033CC"/>
          </a:solidFill>
          <a:ln w="25400" algn="ctr">
            <a:solidFill>
              <a:srgbClr val="385D8A"/>
            </a:solidFill>
            <a:prstDash val="dash"/>
            <a:miter lim="800000"/>
            <a:headEnd/>
            <a:tailEnd/>
          </a:ln>
        </p:spPr>
        <p:txBody>
          <a:bodyPr anchor="ctr"/>
          <a:lstStyle/>
          <a:p>
            <a:pPr algn="ctr">
              <a:defRPr/>
            </a:pPr>
            <a:endParaRPr lang="nb-NO">
              <a:solidFill>
                <a:schemeClr val="lt1"/>
              </a:solidFill>
              <a:latin typeface="+mn-lt"/>
            </a:endParaRPr>
          </a:p>
        </p:txBody>
      </p:sp>
      <p:sp>
        <p:nvSpPr>
          <p:cNvPr id="24586" name="Rektangel 7"/>
          <p:cNvSpPr>
            <a:spLocks noChangeArrowheads="1"/>
          </p:cNvSpPr>
          <p:nvPr/>
        </p:nvSpPr>
        <p:spPr bwMode="auto">
          <a:xfrm>
            <a:off x="5364163" y="3141663"/>
            <a:ext cx="3240087" cy="287337"/>
          </a:xfrm>
          <a:prstGeom prst="rect">
            <a:avLst/>
          </a:prstGeom>
          <a:solidFill>
            <a:srgbClr val="0033CC"/>
          </a:solidFill>
          <a:ln w="25400" algn="ctr">
            <a:solidFill>
              <a:srgbClr val="385D8A"/>
            </a:solidFill>
            <a:miter lim="800000"/>
            <a:headEnd/>
            <a:tailEnd/>
          </a:ln>
        </p:spPr>
        <p:txBody>
          <a:bodyPr anchor="ctr"/>
          <a:lstStyle/>
          <a:p>
            <a:pPr algn="ctr"/>
            <a:r>
              <a:rPr lang="nb-NO" sz="2000" b="1" dirty="0">
                <a:solidFill>
                  <a:srgbClr val="FFFFFF"/>
                </a:solidFill>
                <a:latin typeface="Calibri" pitchFamily="34" charset="0"/>
              </a:rPr>
              <a:t>Offentlig tjenestepensjon</a:t>
            </a:r>
          </a:p>
        </p:txBody>
      </p:sp>
      <p:sp>
        <p:nvSpPr>
          <p:cNvPr id="24587" name="Line 11"/>
          <p:cNvSpPr>
            <a:spLocks noChangeShapeType="1"/>
          </p:cNvSpPr>
          <p:nvPr/>
        </p:nvSpPr>
        <p:spPr bwMode="auto">
          <a:xfrm flipV="1">
            <a:off x="1763713" y="1989138"/>
            <a:ext cx="0" cy="1944687"/>
          </a:xfrm>
          <a:prstGeom prst="line">
            <a:avLst/>
          </a:prstGeom>
          <a:noFill/>
          <a:ln w="9525">
            <a:solidFill>
              <a:schemeClr val="tx1"/>
            </a:solidFill>
            <a:round/>
            <a:headEnd/>
            <a:tailEnd type="triangle" w="med" len="med"/>
          </a:ln>
        </p:spPr>
        <p:txBody>
          <a:bodyPr/>
          <a:lstStyle/>
          <a:p>
            <a:endParaRPr lang="nb-NO"/>
          </a:p>
        </p:txBody>
      </p:sp>
      <p:sp>
        <p:nvSpPr>
          <p:cNvPr id="24588" name="Line 12"/>
          <p:cNvSpPr>
            <a:spLocks noChangeShapeType="1"/>
          </p:cNvSpPr>
          <p:nvPr/>
        </p:nvSpPr>
        <p:spPr bwMode="auto">
          <a:xfrm>
            <a:off x="1763713" y="2924175"/>
            <a:ext cx="7056437" cy="0"/>
          </a:xfrm>
          <a:prstGeom prst="line">
            <a:avLst/>
          </a:prstGeom>
          <a:noFill/>
          <a:ln w="9525">
            <a:solidFill>
              <a:schemeClr val="bg1"/>
            </a:solidFill>
            <a:prstDash val="dash"/>
            <a:round/>
            <a:headEnd/>
            <a:tailEnd/>
          </a:ln>
        </p:spPr>
        <p:txBody>
          <a:bodyPr/>
          <a:lstStyle/>
          <a:p>
            <a:endParaRPr lang="nb-NO"/>
          </a:p>
        </p:txBody>
      </p:sp>
      <p:sp>
        <p:nvSpPr>
          <p:cNvPr id="24589" name="Text Box 13"/>
          <p:cNvSpPr txBox="1">
            <a:spLocks noChangeArrowheads="1"/>
          </p:cNvSpPr>
          <p:nvPr/>
        </p:nvSpPr>
        <p:spPr bwMode="auto">
          <a:xfrm>
            <a:off x="900113" y="2781300"/>
            <a:ext cx="720725" cy="304800"/>
          </a:xfrm>
          <a:prstGeom prst="rect">
            <a:avLst/>
          </a:prstGeom>
          <a:noFill/>
          <a:ln w="9525">
            <a:noFill/>
            <a:miter lim="800000"/>
            <a:headEnd/>
            <a:tailEnd/>
          </a:ln>
        </p:spPr>
        <p:txBody>
          <a:bodyPr>
            <a:spAutoFit/>
          </a:bodyPr>
          <a:lstStyle/>
          <a:p>
            <a:pPr>
              <a:spcBef>
                <a:spcPct val="50000"/>
              </a:spcBef>
            </a:pPr>
            <a:r>
              <a:rPr lang="nb-NO" sz="1400" b="1"/>
              <a:t>66 %</a:t>
            </a:r>
          </a:p>
        </p:txBody>
      </p:sp>
      <p:sp>
        <p:nvSpPr>
          <p:cNvPr id="24590" name="Rektangel 7"/>
          <p:cNvSpPr>
            <a:spLocks noChangeArrowheads="1"/>
          </p:cNvSpPr>
          <p:nvPr/>
        </p:nvSpPr>
        <p:spPr bwMode="auto">
          <a:xfrm>
            <a:off x="3347864" y="2276872"/>
            <a:ext cx="2016125" cy="648841"/>
          </a:xfrm>
          <a:prstGeom prst="rect">
            <a:avLst/>
          </a:prstGeom>
          <a:solidFill>
            <a:srgbClr val="FF0000"/>
          </a:solidFill>
          <a:ln w="25400" algn="ctr">
            <a:solidFill>
              <a:srgbClr val="FF0000"/>
            </a:solidFill>
            <a:miter lim="800000"/>
            <a:headEnd/>
            <a:tailEnd/>
          </a:ln>
        </p:spPr>
        <p:txBody>
          <a:bodyPr anchor="ctr"/>
          <a:lstStyle/>
          <a:p>
            <a:pPr algn="ctr"/>
            <a:r>
              <a:rPr lang="nb-NO" sz="1800" b="1" dirty="0">
                <a:solidFill>
                  <a:srgbClr val="FFFFFF"/>
                </a:solidFill>
                <a:latin typeface="Calibri" pitchFamily="34" charset="0"/>
              </a:rPr>
              <a:t>Alderspensjon fra folketrygden</a:t>
            </a:r>
          </a:p>
        </p:txBody>
      </p:sp>
    </p:spTree>
    <p:extLst>
      <p:ext uri="{BB962C8B-B14F-4D97-AF65-F5344CB8AC3E}">
        <p14:creationId xmlns:p14="http://schemas.microsoft.com/office/powerpoint/2010/main" val="4224142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tel 1"/>
          <p:cNvSpPr>
            <a:spLocks noGrp="1"/>
          </p:cNvSpPr>
          <p:nvPr>
            <p:ph type="title"/>
          </p:nvPr>
        </p:nvSpPr>
        <p:spPr>
          <a:xfrm>
            <a:off x="457200" y="2060848"/>
            <a:ext cx="8229600" cy="1143000"/>
          </a:xfrm>
        </p:spPr>
        <p:txBody>
          <a:bodyPr/>
          <a:lstStyle/>
          <a:p>
            <a:endParaRPr lang="nb-NO" altLang="nb-NO" dirty="0"/>
          </a:p>
        </p:txBody>
      </p:sp>
      <p:sp>
        <p:nvSpPr>
          <p:cNvPr id="50179" name="Plassholder for innhold 2"/>
          <p:cNvSpPr>
            <a:spLocks noGrp="1"/>
          </p:cNvSpPr>
          <p:nvPr>
            <p:ph idx="1"/>
          </p:nvPr>
        </p:nvSpPr>
        <p:spPr/>
        <p:txBody>
          <a:bodyPr/>
          <a:lstStyle/>
          <a:p>
            <a:pPr marL="0" indent="0" algn="ctr">
              <a:buFont typeface="Arial" panose="020B0604020202020204" pitchFamily="34" charset="0"/>
              <a:buNone/>
            </a:pPr>
            <a:endParaRPr lang="nb-NO" altLang="nb-NO" b="1" dirty="0"/>
          </a:p>
          <a:p>
            <a:pPr marL="0" indent="0" algn="ctr">
              <a:buFont typeface="Arial" panose="020B0604020202020204" pitchFamily="34" charset="0"/>
              <a:buNone/>
            </a:pPr>
            <a:r>
              <a:rPr lang="nb-NO" altLang="nb-NO" sz="4800" b="1" dirty="0"/>
              <a:t>FREMTIDSFULLMAKT</a:t>
            </a:r>
          </a:p>
          <a:p>
            <a:pPr marL="0" indent="0" algn="ctr">
              <a:buFont typeface="Arial" panose="020B0604020202020204" pitchFamily="34" charset="0"/>
              <a:buNone/>
            </a:pPr>
            <a:endParaRPr lang="nb-NO" altLang="nb-NO" sz="7200" b="1" dirty="0"/>
          </a:p>
        </p:txBody>
      </p:sp>
      <p:sp>
        <p:nvSpPr>
          <p:cNvPr id="4" name="Plassholder for dato 3"/>
          <p:cNvSpPr>
            <a:spLocks noGrp="1"/>
          </p:cNvSpPr>
          <p:nvPr>
            <p:ph type="dt" sz="quarter" idx="10"/>
          </p:nvPr>
        </p:nvSpPr>
        <p:spPr/>
        <p:txBody>
          <a:bodyPr/>
          <a:lstStyle/>
          <a:p>
            <a:pPr>
              <a:defRPr/>
            </a:pPr>
            <a:r>
              <a:rPr lang="nb-NO" dirty="0"/>
              <a:t>31.05.2018</a:t>
            </a:r>
          </a:p>
        </p:txBody>
      </p:sp>
      <p:sp>
        <p:nvSpPr>
          <p:cNvPr id="5" name="Plassholder for bunntekst 4"/>
          <p:cNvSpPr>
            <a:spLocks noGrp="1"/>
          </p:cNvSpPr>
          <p:nvPr>
            <p:ph type="ftr" sz="quarter" idx="11"/>
          </p:nvPr>
        </p:nvSpPr>
        <p:spPr/>
        <p:txBody>
          <a:bodyPr/>
          <a:lstStyle/>
          <a:p>
            <a:pPr>
              <a:defRPr/>
            </a:pPr>
            <a:r>
              <a:rPr lang="nb-NO"/>
              <a:t>FORSVARETS SENIORFORBUND STIFTET 15 FEBRUAR 1983</a:t>
            </a:r>
          </a:p>
        </p:txBody>
      </p:sp>
      <p:sp>
        <p:nvSpPr>
          <p:cNvPr id="50182" name="Plassholder for lysbildenumm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9F89AD6-D02B-4E09-A040-A14733A37052}" type="slidenum">
              <a:rPr lang="nb-NO" altLang="nb-NO" sz="1200" smtClean="0">
                <a:solidFill>
                  <a:srgbClr val="898989"/>
                </a:solidFill>
              </a:rPr>
              <a:pPr>
                <a:spcBef>
                  <a:spcPct val="0"/>
                </a:spcBef>
                <a:buFontTx/>
                <a:buNone/>
              </a:pPr>
              <a:t>17</a:t>
            </a:fld>
            <a:endParaRPr lang="nb-NO" altLang="nb-NO" sz="1200">
              <a:solidFill>
                <a:srgbClr val="898989"/>
              </a:solidFill>
            </a:endParaRPr>
          </a:p>
        </p:txBody>
      </p:sp>
    </p:spTree>
    <p:extLst>
      <p:ext uri="{BB962C8B-B14F-4D97-AF65-F5344CB8AC3E}">
        <p14:creationId xmlns:p14="http://schemas.microsoft.com/office/powerpoint/2010/main" val="1129075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tel 1"/>
          <p:cNvSpPr>
            <a:spLocks noGrp="1"/>
          </p:cNvSpPr>
          <p:nvPr>
            <p:ph type="ctrTitle"/>
          </p:nvPr>
        </p:nvSpPr>
        <p:spPr>
          <a:xfrm>
            <a:off x="1403350" y="188913"/>
            <a:ext cx="7269163" cy="1470025"/>
          </a:xfrm>
        </p:spPr>
        <p:txBody>
          <a:bodyPr/>
          <a:lstStyle/>
          <a:p>
            <a:pPr algn="ctr"/>
            <a:r>
              <a:rPr lang="nb-NO" altLang="nb-NO">
                <a:solidFill>
                  <a:schemeClr val="tx1"/>
                </a:solidFill>
              </a:rPr>
              <a:t>FREMTIDSFULLMAKT</a:t>
            </a:r>
          </a:p>
        </p:txBody>
      </p:sp>
      <p:sp>
        <p:nvSpPr>
          <p:cNvPr id="51203" name="Undertittel 2"/>
          <p:cNvSpPr>
            <a:spLocks noGrp="1"/>
          </p:cNvSpPr>
          <p:nvPr>
            <p:ph type="subTitle" idx="1"/>
          </p:nvPr>
        </p:nvSpPr>
        <p:spPr>
          <a:xfrm>
            <a:off x="1371600" y="1916113"/>
            <a:ext cx="6400800" cy="3722687"/>
          </a:xfrm>
        </p:spPr>
        <p:txBody>
          <a:bodyPr/>
          <a:lstStyle/>
          <a:p>
            <a:pPr>
              <a:lnSpc>
                <a:spcPct val="80000"/>
              </a:lnSpc>
            </a:pPr>
            <a:r>
              <a:rPr lang="nb-NO" altLang="nb-NO" sz="2700">
                <a:solidFill>
                  <a:schemeClr val="tx1"/>
                </a:solidFill>
              </a:rPr>
              <a:t>Det fremgår av vergemålsloven § 78 hva en fremtidsfullmakt er. Bestemmelsen lyder:</a:t>
            </a:r>
          </a:p>
          <a:p>
            <a:pPr>
              <a:lnSpc>
                <a:spcPct val="80000"/>
              </a:lnSpc>
            </a:pPr>
            <a:endParaRPr lang="nb-NO" altLang="nb-NO" sz="2700">
              <a:solidFill>
                <a:schemeClr val="tx1"/>
              </a:solidFill>
            </a:endParaRPr>
          </a:p>
          <a:p>
            <a:pPr>
              <a:lnSpc>
                <a:spcPct val="80000"/>
              </a:lnSpc>
            </a:pPr>
            <a:r>
              <a:rPr lang="nb-NO" altLang="nb-NO" sz="2700">
                <a:solidFill>
                  <a:schemeClr val="tx1"/>
                </a:solidFill>
              </a:rPr>
              <a:t>«En fremtidsfullmakt er en fullmakt til én eller flere personer om å representere fullmaktsgiveren etter at fullmaktsgiveren på grunn av sinnslidelse, herunder demens, eller alvorlig svekket helbred ikke lenger er i stand til å ivareta sine interesser innen de områdene som omfattes av fullmakten.</a:t>
            </a:r>
            <a:r>
              <a:rPr lang="nb-NO" altLang="nb-NO" sz="2700">
                <a:solidFill>
                  <a:srgbClr val="898989"/>
                </a:solidFill>
              </a:rPr>
              <a:t>»</a:t>
            </a:r>
          </a:p>
          <a:p>
            <a:pPr>
              <a:lnSpc>
                <a:spcPct val="80000"/>
              </a:lnSpc>
            </a:pPr>
            <a:endParaRPr lang="nb-NO" altLang="nb-NO" sz="2700">
              <a:solidFill>
                <a:srgbClr val="898989"/>
              </a:solidFill>
            </a:endParaRPr>
          </a:p>
        </p:txBody>
      </p:sp>
    </p:spTree>
    <p:extLst>
      <p:ext uri="{BB962C8B-B14F-4D97-AF65-F5344CB8AC3E}">
        <p14:creationId xmlns:p14="http://schemas.microsoft.com/office/powerpoint/2010/main" val="1909158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tel 1"/>
          <p:cNvSpPr>
            <a:spLocks noGrp="1"/>
          </p:cNvSpPr>
          <p:nvPr>
            <p:ph type="title"/>
          </p:nvPr>
        </p:nvSpPr>
        <p:spPr>
          <a:xfrm>
            <a:off x="1258888" y="269875"/>
            <a:ext cx="7439025" cy="1143000"/>
          </a:xfrm>
        </p:spPr>
        <p:txBody>
          <a:bodyPr/>
          <a:lstStyle/>
          <a:p>
            <a:pPr algn="ctr"/>
            <a:r>
              <a:rPr lang="nb-NO" altLang="nb-NO">
                <a:solidFill>
                  <a:schemeClr val="tx1"/>
                </a:solidFill>
              </a:rPr>
              <a:t>FREMTIDSFULLMAKT</a:t>
            </a:r>
            <a:endParaRPr lang="nb-NO" altLang="nb-NO"/>
          </a:p>
        </p:txBody>
      </p:sp>
      <p:sp>
        <p:nvSpPr>
          <p:cNvPr id="52227" name="Plassholder for innhold 2"/>
          <p:cNvSpPr>
            <a:spLocks noGrp="1"/>
          </p:cNvSpPr>
          <p:nvPr>
            <p:ph idx="1"/>
          </p:nvPr>
        </p:nvSpPr>
        <p:spPr>
          <a:xfrm>
            <a:off x="457200" y="1268760"/>
            <a:ext cx="8229600" cy="4857403"/>
          </a:xfrm>
        </p:spPr>
        <p:txBody>
          <a:bodyPr/>
          <a:lstStyle/>
          <a:p>
            <a:r>
              <a:rPr lang="nb-NO" altLang="nb-NO" dirty="0"/>
              <a:t>Fylkesmannen er vergemålsmyndighet og oppnevner verge for den som trenger det</a:t>
            </a:r>
          </a:p>
          <a:p>
            <a:r>
              <a:rPr lang="nb-NO" altLang="nb-NO" dirty="0"/>
              <a:t>En fremtidsfullmakt er et privat alternativ til offentlig verge</a:t>
            </a:r>
          </a:p>
          <a:p>
            <a:r>
              <a:rPr lang="nb-NO" altLang="nb-NO" dirty="0"/>
              <a:t>Ved å opprette fremtidsfullmakt kan du bestemme hvem som skal styre din privatøkonomi og hvordan det skal gjøres, dersom du skulle komme i en situasjon hvor du selv ikke kan gjøre det  </a:t>
            </a:r>
          </a:p>
        </p:txBody>
      </p:sp>
    </p:spTree>
    <p:extLst>
      <p:ext uri="{BB962C8B-B14F-4D97-AF65-F5344CB8AC3E}">
        <p14:creationId xmlns:p14="http://schemas.microsoft.com/office/powerpoint/2010/main" val="193992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fade">
                                      <p:cBhvr>
                                        <p:cTn id="7" dur="1000"/>
                                        <p:tgtEl>
                                          <p:spTgt spid="52227">
                                            <p:txEl>
                                              <p:pRg st="0" end="0"/>
                                            </p:txEl>
                                          </p:spTgt>
                                        </p:tgtEl>
                                      </p:cBhvr>
                                    </p:animEffect>
                                    <p:anim calcmode="lin" valueType="num">
                                      <p:cBhvr>
                                        <p:cTn id="8" dur="10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22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2227">
                                            <p:txEl>
                                              <p:pRg st="1" end="1"/>
                                            </p:txEl>
                                          </p:spTgt>
                                        </p:tgtEl>
                                        <p:attrNameLst>
                                          <p:attrName>style.visibility</p:attrName>
                                        </p:attrNameLst>
                                      </p:cBhvr>
                                      <p:to>
                                        <p:strVal val="visible"/>
                                      </p:to>
                                    </p:set>
                                    <p:animEffect transition="in" filter="fade">
                                      <p:cBhvr>
                                        <p:cTn id="14" dur="1000"/>
                                        <p:tgtEl>
                                          <p:spTgt spid="52227">
                                            <p:txEl>
                                              <p:pRg st="1" end="1"/>
                                            </p:txEl>
                                          </p:spTgt>
                                        </p:tgtEl>
                                      </p:cBhvr>
                                    </p:animEffect>
                                    <p:anim calcmode="lin" valueType="num">
                                      <p:cBhvr>
                                        <p:cTn id="15" dur="10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22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2227">
                                            <p:txEl>
                                              <p:pRg st="2" end="2"/>
                                            </p:txEl>
                                          </p:spTgt>
                                        </p:tgtEl>
                                        <p:attrNameLst>
                                          <p:attrName>style.visibility</p:attrName>
                                        </p:attrNameLst>
                                      </p:cBhvr>
                                      <p:to>
                                        <p:strVal val="visible"/>
                                      </p:to>
                                    </p:set>
                                    <p:animEffect transition="in" filter="fade">
                                      <p:cBhvr>
                                        <p:cTn id="21" dur="1000"/>
                                        <p:tgtEl>
                                          <p:spTgt spid="52227">
                                            <p:txEl>
                                              <p:pRg st="2" end="2"/>
                                            </p:txEl>
                                          </p:spTgt>
                                        </p:tgtEl>
                                      </p:cBhvr>
                                    </p:animEffect>
                                    <p:anim calcmode="lin" valueType="num">
                                      <p:cBhvr>
                                        <p:cTn id="22" dur="1000" fill="hold"/>
                                        <p:tgtEl>
                                          <p:spTgt spid="5222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222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8C06005B-7B55-4FA0-8102-4B40523665BC}"/>
              </a:ext>
            </a:extLst>
          </p:cNvPr>
          <p:cNvPicPr>
            <a:picLocks noChangeAspect="1"/>
          </p:cNvPicPr>
          <p:nvPr/>
        </p:nvPicPr>
        <p:blipFill rotWithShape="1">
          <a:blip r:embed="rId2"/>
          <a:srcRect l="5916" t="17037" r="26084" b="9185"/>
          <a:stretch/>
        </p:blipFill>
        <p:spPr>
          <a:xfrm>
            <a:off x="1187624" y="1425784"/>
            <a:ext cx="7034356" cy="4293026"/>
          </a:xfrm>
          <a:prstGeom prst="rect">
            <a:avLst/>
          </a:prstGeom>
        </p:spPr>
      </p:pic>
      <p:sp>
        <p:nvSpPr>
          <p:cNvPr id="6" name="Ellipse 5">
            <a:extLst>
              <a:ext uri="{FF2B5EF4-FFF2-40B4-BE49-F238E27FC236}">
                <a16:creationId xmlns:a16="http://schemas.microsoft.com/office/drawing/2014/main" id="{3564F513-34A3-4DC4-BCCB-D97EB465EA3E}"/>
              </a:ext>
            </a:extLst>
          </p:cNvPr>
          <p:cNvSpPr/>
          <p:nvPr/>
        </p:nvSpPr>
        <p:spPr>
          <a:xfrm>
            <a:off x="5917676" y="4243830"/>
            <a:ext cx="212103" cy="2545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7" name="TekstSylinder 6">
            <a:extLst>
              <a:ext uri="{FF2B5EF4-FFF2-40B4-BE49-F238E27FC236}">
                <a16:creationId xmlns:a16="http://schemas.microsoft.com/office/drawing/2014/main" id="{626A4C7C-65F0-4AC1-9F06-1A78DE55DE92}"/>
              </a:ext>
            </a:extLst>
          </p:cNvPr>
          <p:cNvSpPr txBox="1"/>
          <p:nvPr/>
        </p:nvSpPr>
        <p:spPr>
          <a:xfrm rot="1336397">
            <a:off x="5940245" y="2334247"/>
            <a:ext cx="1005524" cy="415498"/>
          </a:xfrm>
          <a:prstGeom prst="rect">
            <a:avLst/>
          </a:prstGeom>
          <a:solidFill>
            <a:srgbClr val="FFFF00"/>
          </a:solidFill>
        </p:spPr>
        <p:txBody>
          <a:bodyPr wrap="square" rtlCol="0">
            <a:spAutoFit/>
          </a:bodyPr>
          <a:lstStyle/>
          <a:p>
            <a:r>
              <a:rPr lang="nb-NO" sz="1050" dirty="0"/>
              <a:t>Hovedport AF</a:t>
            </a:r>
          </a:p>
        </p:txBody>
      </p:sp>
      <p:cxnSp>
        <p:nvCxnSpPr>
          <p:cNvPr id="9" name="Rett pilkobling 8">
            <a:extLst>
              <a:ext uri="{FF2B5EF4-FFF2-40B4-BE49-F238E27FC236}">
                <a16:creationId xmlns:a16="http://schemas.microsoft.com/office/drawing/2014/main" id="{D795B416-72D2-47DB-A488-DE9330DB12AC}"/>
              </a:ext>
            </a:extLst>
          </p:cNvPr>
          <p:cNvCxnSpPr/>
          <p:nvPr/>
        </p:nvCxnSpPr>
        <p:spPr>
          <a:xfrm flipH="1">
            <a:off x="5698502" y="2541996"/>
            <a:ext cx="32522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Bilde 9">
            <a:extLst>
              <a:ext uri="{FF2B5EF4-FFF2-40B4-BE49-F238E27FC236}">
                <a16:creationId xmlns:a16="http://schemas.microsoft.com/office/drawing/2014/main" id="{E604BDD3-9814-427E-BC25-B39619FDA3D2}"/>
              </a:ext>
            </a:extLst>
          </p:cNvPr>
          <p:cNvPicPr>
            <a:picLocks noChangeAspect="1"/>
          </p:cNvPicPr>
          <p:nvPr/>
        </p:nvPicPr>
        <p:blipFill>
          <a:blip r:embed="rId3"/>
          <a:stretch>
            <a:fillRect/>
          </a:stretch>
        </p:blipFill>
        <p:spPr>
          <a:xfrm>
            <a:off x="7041823" y="4371091"/>
            <a:ext cx="412966" cy="616171"/>
          </a:xfrm>
          <a:prstGeom prst="rect">
            <a:avLst/>
          </a:prstGeom>
        </p:spPr>
      </p:pic>
      <p:cxnSp>
        <p:nvCxnSpPr>
          <p:cNvPr id="12" name="Rett pilkobling 11">
            <a:extLst>
              <a:ext uri="{FF2B5EF4-FFF2-40B4-BE49-F238E27FC236}">
                <a16:creationId xmlns:a16="http://schemas.microsoft.com/office/drawing/2014/main" id="{6F18AC35-6B5A-41AF-86DA-CFEA175FFC9B}"/>
              </a:ext>
            </a:extLst>
          </p:cNvPr>
          <p:cNvCxnSpPr/>
          <p:nvPr/>
        </p:nvCxnSpPr>
        <p:spPr>
          <a:xfrm flipH="1" flipV="1">
            <a:off x="6129779" y="4371091"/>
            <a:ext cx="912044" cy="1272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7562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tel 1"/>
          <p:cNvSpPr>
            <a:spLocks noGrp="1"/>
          </p:cNvSpPr>
          <p:nvPr>
            <p:ph type="title"/>
          </p:nvPr>
        </p:nvSpPr>
        <p:spPr>
          <a:xfrm>
            <a:off x="1258888" y="269875"/>
            <a:ext cx="7439025" cy="1143000"/>
          </a:xfrm>
        </p:spPr>
        <p:txBody>
          <a:bodyPr/>
          <a:lstStyle/>
          <a:p>
            <a:pPr algn="ctr"/>
            <a:r>
              <a:rPr lang="nb-NO" altLang="nb-NO">
                <a:solidFill>
                  <a:schemeClr val="tx1"/>
                </a:solidFill>
              </a:rPr>
              <a:t>FREMTIDSFULLMAKT</a:t>
            </a:r>
            <a:endParaRPr lang="nb-NO" altLang="nb-NO"/>
          </a:p>
        </p:txBody>
      </p:sp>
      <p:sp>
        <p:nvSpPr>
          <p:cNvPr id="54275" name="Plassholder for innhold 2"/>
          <p:cNvSpPr>
            <a:spLocks noGrp="1"/>
          </p:cNvSpPr>
          <p:nvPr>
            <p:ph idx="1"/>
          </p:nvPr>
        </p:nvSpPr>
        <p:spPr/>
        <p:txBody>
          <a:bodyPr/>
          <a:lstStyle/>
          <a:p>
            <a:r>
              <a:rPr lang="nb-NO" altLang="nb-NO" dirty="0"/>
              <a:t>En fremtidsfullmakt kan gjelde både personlige og økonomiske forhold, og det kan omfatte alle disposisjoner eller bare noen.</a:t>
            </a:r>
            <a:br>
              <a:rPr lang="nb-NO" altLang="nb-NO" dirty="0"/>
            </a:br>
            <a:endParaRPr lang="nb-NO" altLang="nb-NO" dirty="0"/>
          </a:p>
          <a:p>
            <a:r>
              <a:rPr lang="nb-NO" altLang="nb-NO" dirty="0"/>
              <a:t>Det kan i fullmakten også gis instruksjoner om hvordan den skal benyttes. Det kan også fastsettes regnskaps- og dokumentasjonsplikt for fullmektigen.</a:t>
            </a:r>
          </a:p>
        </p:txBody>
      </p:sp>
    </p:spTree>
    <p:extLst>
      <p:ext uri="{BB962C8B-B14F-4D97-AF65-F5344CB8AC3E}">
        <p14:creationId xmlns:p14="http://schemas.microsoft.com/office/powerpoint/2010/main" val="261313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additive="base">
                                        <p:cTn id="13" dur="500" fill="hold"/>
                                        <p:tgtEl>
                                          <p:spTgt spid="542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2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tel 1"/>
          <p:cNvSpPr>
            <a:spLocks noGrp="1"/>
          </p:cNvSpPr>
          <p:nvPr>
            <p:ph type="title"/>
          </p:nvPr>
        </p:nvSpPr>
        <p:spPr>
          <a:xfrm>
            <a:off x="1258888" y="269875"/>
            <a:ext cx="7439025" cy="1143000"/>
          </a:xfrm>
        </p:spPr>
        <p:txBody>
          <a:bodyPr/>
          <a:lstStyle/>
          <a:p>
            <a:pPr algn="ctr"/>
            <a:r>
              <a:rPr lang="nb-NO" altLang="nb-NO">
                <a:solidFill>
                  <a:schemeClr val="tx1"/>
                </a:solidFill>
              </a:rPr>
              <a:t>FREMTIDSFULLMAKT</a:t>
            </a:r>
            <a:endParaRPr lang="nb-NO" altLang="nb-NO"/>
          </a:p>
        </p:txBody>
      </p:sp>
      <p:sp>
        <p:nvSpPr>
          <p:cNvPr id="3" name="Plassholder for innhold 2"/>
          <p:cNvSpPr>
            <a:spLocks noGrp="1"/>
          </p:cNvSpPr>
          <p:nvPr>
            <p:ph idx="1"/>
          </p:nvPr>
        </p:nvSpPr>
        <p:spPr/>
        <p:txBody>
          <a:bodyPr>
            <a:normAutofit/>
          </a:bodyPr>
          <a:lstStyle/>
          <a:p>
            <a:pPr>
              <a:buFont typeface="Arial" charset="0"/>
              <a:buChar char="•"/>
              <a:defRPr/>
            </a:pPr>
            <a:r>
              <a:rPr lang="nb-NO" dirty="0">
                <a:ea typeface="ＭＳ Ｐゴシック" pitchFamily="34" charset="-128"/>
              </a:rPr>
              <a:t>Det gjelder samme formkrav til fremtidsfullmakt som ved testament. </a:t>
            </a:r>
          </a:p>
          <a:p>
            <a:pPr marL="0" indent="0">
              <a:buNone/>
              <a:defRPr/>
            </a:pPr>
            <a:endParaRPr lang="nb-NO" dirty="0">
              <a:ea typeface="ＭＳ Ｐゴシック" pitchFamily="34" charset="-128"/>
            </a:endParaRPr>
          </a:p>
          <a:p>
            <a:pPr>
              <a:buFont typeface="Arial" charset="0"/>
              <a:buChar char="•"/>
              <a:defRPr/>
            </a:pPr>
            <a:r>
              <a:rPr lang="nb-NO" dirty="0">
                <a:ea typeface="ＭＳ Ｐゴシック" pitchFamily="34" charset="-128"/>
              </a:rPr>
              <a:t>Opprettelsen av en fremtidsfullmakt må selvsagt gjøres mens en er åndsfrisk.</a:t>
            </a:r>
          </a:p>
          <a:p>
            <a:pPr marL="0" indent="0">
              <a:buNone/>
              <a:defRPr/>
            </a:pPr>
            <a:endParaRPr lang="nb-NO" dirty="0">
              <a:ea typeface="ＭＳ Ｐゴシック" pitchFamily="34" charset="-128"/>
            </a:endParaRPr>
          </a:p>
        </p:txBody>
      </p:sp>
    </p:spTree>
    <p:extLst>
      <p:ext uri="{BB962C8B-B14F-4D97-AF65-F5344CB8AC3E}">
        <p14:creationId xmlns:p14="http://schemas.microsoft.com/office/powerpoint/2010/main" val="121343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tel 1"/>
          <p:cNvSpPr>
            <a:spLocks noGrp="1"/>
          </p:cNvSpPr>
          <p:nvPr>
            <p:ph type="title"/>
          </p:nvPr>
        </p:nvSpPr>
        <p:spPr>
          <a:xfrm>
            <a:off x="1331913" y="269875"/>
            <a:ext cx="7366000" cy="1143000"/>
          </a:xfrm>
        </p:spPr>
        <p:txBody>
          <a:bodyPr/>
          <a:lstStyle/>
          <a:p>
            <a:pPr algn="ctr"/>
            <a:r>
              <a:rPr lang="nb-NO" altLang="nb-NO">
                <a:solidFill>
                  <a:schemeClr val="tx1"/>
                </a:solidFill>
              </a:rPr>
              <a:t>FREMTIDSFULLMAKT</a:t>
            </a:r>
            <a:endParaRPr lang="nb-NO" altLang="nb-NO"/>
          </a:p>
        </p:txBody>
      </p:sp>
      <p:sp>
        <p:nvSpPr>
          <p:cNvPr id="57347" name="Plassholder for innhold 2"/>
          <p:cNvSpPr>
            <a:spLocks noGrp="1"/>
          </p:cNvSpPr>
          <p:nvPr>
            <p:ph idx="1"/>
          </p:nvPr>
        </p:nvSpPr>
        <p:spPr/>
        <p:txBody>
          <a:bodyPr/>
          <a:lstStyle/>
          <a:p>
            <a:r>
              <a:rPr lang="nb-NO" altLang="nb-NO" dirty="0"/>
              <a:t>Fremtidsfullmakt må skrives </a:t>
            </a:r>
            <a:r>
              <a:rPr lang="nb-NO" altLang="nb-NO" u="sng" dirty="0"/>
              <a:t>dersom en ønsker å ha kontroll på hvem som skal ivareta egne interesser </a:t>
            </a:r>
            <a:r>
              <a:rPr lang="nb-NO" altLang="nb-NO" dirty="0"/>
              <a:t>dersom en selv ikke kan gjøre det lenger. </a:t>
            </a:r>
            <a:br>
              <a:rPr lang="nb-NO" altLang="nb-NO" dirty="0"/>
            </a:br>
            <a:endParaRPr lang="nb-NO" altLang="nb-NO" dirty="0"/>
          </a:p>
        </p:txBody>
      </p:sp>
    </p:spTree>
    <p:extLst>
      <p:ext uri="{BB962C8B-B14F-4D97-AF65-F5344CB8AC3E}">
        <p14:creationId xmlns:p14="http://schemas.microsoft.com/office/powerpoint/2010/main" val="3212877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7C9ED37-7766-4024-B892-80D77DC1A677}"/>
              </a:ext>
            </a:extLst>
          </p:cNvPr>
          <p:cNvSpPr>
            <a:spLocks noGrp="1"/>
          </p:cNvSpPr>
          <p:nvPr>
            <p:ph type="title"/>
          </p:nvPr>
        </p:nvSpPr>
        <p:spPr>
          <a:xfrm>
            <a:off x="1403648" y="342107"/>
            <a:ext cx="7128792" cy="1143000"/>
          </a:xfrm>
        </p:spPr>
        <p:txBody>
          <a:bodyPr/>
          <a:lstStyle/>
          <a:p>
            <a:pPr algn="ctr"/>
            <a:r>
              <a:rPr lang="nb-NO" dirty="0"/>
              <a:t>Fremtidsfullmakt - eksempel</a:t>
            </a:r>
          </a:p>
        </p:txBody>
      </p:sp>
      <p:sp>
        <p:nvSpPr>
          <p:cNvPr id="3" name="Plassholder for innhold 2">
            <a:extLst>
              <a:ext uri="{FF2B5EF4-FFF2-40B4-BE49-F238E27FC236}">
                <a16:creationId xmlns:a16="http://schemas.microsoft.com/office/drawing/2014/main" id="{2DA47CAC-144D-4ED5-95D9-57E70B1E670B}"/>
              </a:ext>
            </a:extLst>
          </p:cNvPr>
          <p:cNvSpPr>
            <a:spLocks noGrp="1"/>
          </p:cNvSpPr>
          <p:nvPr>
            <p:ph idx="1"/>
          </p:nvPr>
        </p:nvSpPr>
        <p:spPr/>
        <p:txBody>
          <a:bodyPr/>
          <a:lstStyle/>
          <a:p>
            <a:pPr marL="0" indent="0">
              <a:buNone/>
            </a:pPr>
            <a:r>
              <a:rPr lang="nb-NO" sz="2800" dirty="0"/>
              <a:t>Undertegnede ektefeller, xxx og </a:t>
            </a:r>
            <a:r>
              <a:rPr lang="nb-NO" sz="2800" dirty="0" err="1"/>
              <a:t>yyy</a:t>
            </a:r>
            <a:r>
              <a:rPr lang="nb-NO" sz="2800" dirty="0"/>
              <a:t> har i dag gitt hverandre gjensidig fullmakt som følger:</a:t>
            </a:r>
          </a:p>
          <a:p>
            <a:pPr marL="0" indent="0">
              <a:buNone/>
            </a:pPr>
            <a:r>
              <a:rPr lang="nb-NO" sz="2800" dirty="0"/>
              <a:t>Dersom en av oss skulle komme i en situasjon hvor han/hun ikke er i stand til å ivareta sine økonomiske eller personlige interesser </a:t>
            </a:r>
            <a:r>
              <a:rPr lang="nb-NO" sz="2800" dirty="0" err="1"/>
              <a:t>pga</a:t>
            </a:r>
            <a:r>
              <a:rPr lang="nb-NO" sz="2800" dirty="0"/>
              <a:t> sykdom, demens eller annen  skade, og dette bekreftes av vedkommendes  fastlege/tilsynslege, gis den andre ektefelle fullmakt til å gjøre de nødvendige disposisjoner i felles interesse, eksempelvis salg av bolig, overføring av arveforskudd og lignende, slik han/hun finner det mest tjenlig.</a:t>
            </a:r>
          </a:p>
          <a:p>
            <a:pPr marL="0" indent="0">
              <a:buNone/>
            </a:pPr>
            <a:endParaRPr lang="nb-NO" dirty="0"/>
          </a:p>
        </p:txBody>
      </p:sp>
      <p:sp>
        <p:nvSpPr>
          <p:cNvPr id="4" name="Plassholder for dato 3">
            <a:extLst>
              <a:ext uri="{FF2B5EF4-FFF2-40B4-BE49-F238E27FC236}">
                <a16:creationId xmlns:a16="http://schemas.microsoft.com/office/drawing/2014/main" id="{D16002AB-D590-4AB9-B08E-7C7CBC789882}"/>
              </a:ext>
            </a:extLst>
          </p:cNvPr>
          <p:cNvSpPr>
            <a:spLocks noGrp="1"/>
          </p:cNvSpPr>
          <p:nvPr>
            <p:ph type="dt" sz="half" idx="10"/>
          </p:nvPr>
        </p:nvSpPr>
        <p:spPr/>
        <p:txBody>
          <a:bodyPr/>
          <a:lstStyle/>
          <a:p>
            <a:pPr>
              <a:defRPr/>
            </a:pPr>
            <a:r>
              <a:rPr lang="nb-NO" dirty="0"/>
              <a:t>31.05.2018</a:t>
            </a:r>
          </a:p>
        </p:txBody>
      </p:sp>
      <p:sp>
        <p:nvSpPr>
          <p:cNvPr id="5" name="Plassholder for bunntekst 4">
            <a:extLst>
              <a:ext uri="{FF2B5EF4-FFF2-40B4-BE49-F238E27FC236}">
                <a16:creationId xmlns:a16="http://schemas.microsoft.com/office/drawing/2014/main" id="{41C467C9-7A99-484E-9289-A3DA908BC483}"/>
              </a:ext>
            </a:extLst>
          </p:cNvPr>
          <p:cNvSpPr>
            <a:spLocks noGrp="1"/>
          </p:cNvSpPr>
          <p:nvPr>
            <p:ph type="ftr" sz="quarter" idx="11"/>
          </p:nvPr>
        </p:nvSpPr>
        <p:spPr/>
        <p:txBody>
          <a:bodyPr/>
          <a:lstStyle/>
          <a:p>
            <a:pPr>
              <a:defRPr/>
            </a:pPr>
            <a:r>
              <a:rPr lang="nb-NO"/>
              <a:t>FORSVARETS SENIORFORBUND STIFTET 15 FEBRUAR 1983</a:t>
            </a:r>
          </a:p>
        </p:txBody>
      </p:sp>
      <p:sp>
        <p:nvSpPr>
          <p:cNvPr id="6" name="Plassholder for lysbildenummer 5">
            <a:extLst>
              <a:ext uri="{FF2B5EF4-FFF2-40B4-BE49-F238E27FC236}">
                <a16:creationId xmlns:a16="http://schemas.microsoft.com/office/drawing/2014/main" id="{1E84C24A-BB2B-43E0-93FA-A0C4B7B79B00}"/>
              </a:ext>
            </a:extLst>
          </p:cNvPr>
          <p:cNvSpPr>
            <a:spLocks noGrp="1"/>
          </p:cNvSpPr>
          <p:nvPr>
            <p:ph type="sldNum" sz="quarter" idx="12"/>
          </p:nvPr>
        </p:nvSpPr>
        <p:spPr/>
        <p:txBody>
          <a:bodyPr/>
          <a:lstStyle/>
          <a:p>
            <a:pPr>
              <a:defRPr/>
            </a:pPr>
            <a:fld id="{A3B23605-069D-46C2-9004-89B1558930DA}" type="slidenum">
              <a:rPr lang="nb-NO" smtClean="0"/>
              <a:pPr>
                <a:defRPr/>
              </a:pPr>
              <a:t>23</a:t>
            </a:fld>
            <a:endParaRPr lang="nb-NO"/>
          </a:p>
        </p:txBody>
      </p:sp>
    </p:spTree>
    <p:extLst>
      <p:ext uri="{BB962C8B-B14F-4D97-AF65-F5344CB8AC3E}">
        <p14:creationId xmlns:p14="http://schemas.microsoft.com/office/powerpoint/2010/main" val="2003699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9AF7976-4401-4BB3-AD1D-61211392A5E1}"/>
              </a:ext>
            </a:extLst>
          </p:cNvPr>
          <p:cNvSpPr>
            <a:spLocks noGrp="1"/>
          </p:cNvSpPr>
          <p:nvPr>
            <p:ph type="title"/>
          </p:nvPr>
        </p:nvSpPr>
        <p:spPr>
          <a:xfrm>
            <a:off x="1331640" y="342107"/>
            <a:ext cx="7355160" cy="1143000"/>
          </a:xfrm>
        </p:spPr>
        <p:txBody>
          <a:bodyPr/>
          <a:lstStyle/>
          <a:p>
            <a:pPr algn="ctr"/>
            <a:r>
              <a:rPr lang="nb-NO" dirty="0"/>
              <a:t>Fremtidsfullmakt – eksempel fortsettelse</a:t>
            </a:r>
          </a:p>
        </p:txBody>
      </p:sp>
      <p:sp>
        <p:nvSpPr>
          <p:cNvPr id="3" name="Plassholder for innhold 2">
            <a:extLst>
              <a:ext uri="{FF2B5EF4-FFF2-40B4-BE49-F238E27FC236}">
                <a16:creationId xmlns:a16="http://schemas.microsoft.com/office/drawing/2014/main" id="{237861E2-DE27-4509-B3F9-CF7E84F9DDD4}"/>
              </a:ext>
            </a:extLst>
          </p:cNvPr>
          <p:cNvSpPr>
            <a:spLocks noGrp="1"/>
          </p:cNvSpPr>
          <p:nvPr>
            <p:ph idx="1"/>
          </p:nvPr>
        </p:nvSpPr>
        <p:spPr/>
        <p:txBody>
          <a:bodyPr/>
          <a:lstStyle/>
          <a:p>
            <a:pPr marL="0" indent="0">
              <a:buNone/>
            </a:pPr>
            <a:r>
              <a:rPr lang="nb-NO" sz="2800" dirty="0"/>
              <a:t>Likeledes gir vi i fellesskap følgende fullmakt til vårt/våre barn (oppgi navn) under følgende forutsetninger:</a:t>
            </a:r>
          </a:p>
          <a:p>
            <a:pPr marL="0" indent="0">
              <a:buNone/>
            </a:pPr>
            <a:r>
              <a:rPr lang="nb-NO" sz="2800" dirty="0"/>
              <a:t>Dersom lengstlevende av oss – eller vi begge - skulle få varig opphold på sykehjem eller annen institusjon og ikke lenger er i stand til å ivareta våre økonomiske interesser, bestemmer vi at våre barn i fellesskap skal kunne realisere aktiva, bl.a. boligen og andre verdier dersom de finner det tjenlig. De skal også kunne foreta skifte etter førstavdøde,  og lengstlevende gir samtidig avkall på sin ektefellearv.</a:t>
            </a:r>
            <a:r>
              <a:rPr lang="nb-NO" sz="2000" dirty="0"/>
              <a:t> </a:t>
            </a:r>
          </a:p>
          <a:p>
            <a:pPr marL="0" indent="0">
              <a:buNone/>
            </a:pPr>
            <a:r>
              <a:rPr lang="nb-NO" dirty="0"/>
              <a:t> </a:t>
            </a:r>
          </a:p>
          <a:p>
            <a:pPr marL="0" indent="0">
              <a:buNone/>
            </a:pPr>
            <a:endParaRPr lang="nb-NO" sz="2400" dirty="0"/>
          </a:p>
        </p:txBody>
      </p:sp>
      <p:sp>
        <p:nvSpPr>
          <p:cNvPr id="4" name="Plassholder for dato 3">
            <a:extLst>
              <a:ext uri="{FF2B5EF4-FFF2-40B4-BE49-F238E27FC236}">
                <a16:creationId xmlns:a16="http://schemas.microsoft.com/office/drawing/2014/main" id="{448073D5-0603-42CD-B770-5F6A4AD7B5F4}"/>
              </a:ext>
            </a:extLst>
          </p:cNvPr>
          <p:cNvSpPr>
            <a:spLocks noGrp="1"/>
          </p:cNvSpPr>
          <p:nvPr>
            <p:ph type="dt" sz="half" idx="10"/>
          </p:nvPr>
        </p:nvSpPr>
        <p:spPr/>
        <p:txBody>
          <a:bodyPr/>
          <a:lstStyle/>
          <a:p>
            <a:pPr>
              <a:defRPr/>
            </a:pPr>
            <a:r>
              <a:rPr lang="nb-NO" dirty="0"/>
              <a:t>31.05.2018</a:t>
            </a:r>
          </a:p>
        </p:txBody>
      </p:sp>
      <p:sp>
        <p:nvSpPr>
          <p:cNvPr id="5" name="Plassholder for bunntekst 4">
            <a:extLst>
              <a:ext uri="{FF2B5EF4-FFF2-40B4-BE49-F238E27FC236}">
                <a16:creationId xmlns:a16="http://schemas.microsoft.com/office/drawing/2014/main" id="{01872FD2-7848-4E83-A777-0633668AAACF}"/>
              </a:ext>
            </a:extLst>
          </p:cNvPr>
          <p:cNvSpPr>
            <a:spLocks noGrp="1"/>
          </p:cNvSpPr>
          <p:nvPr>
            <p:ph type="ftr" sz="quarter" idx="11"/>
          </p:nvPr>
        </p:nvSpPr>
        <p:spPr/>
        <p:txBody>
          <a:bodyPr/>
          <a:lstStyle/>
          <a:p>
            <a:pPr>
              <a:defRPr/>
            </a:pPr>
            <a:r>
              <a:rPr lang="nb-NO"/>
              <a:t>FORSVARETS SENIORFORBUND STIFTET 15 FEBRUAR 1983</a:t>
            </a:r>
          </a:p>
        </p:txBody>
      </p:sp>
      <p:sp>
        <p:nvSpPr>
          <p:cNvPr id="6" name="Plassholder for lysbildenummer 5">
            <a:extLst>
              <a:ext uri="{FF2B5EF4-FFF2-40B4-BE49-F238E27FC236}">
                <a16:creationId xmlns:a16="http://schemas.microsoft.com/office/drawing/2014/main" id="{9C52B41F-470C-40D0-AC00-931B0C22623A}"/>
              </a:ext>
            </a:extLst>
          </p:cNvPr>
          <p:cNvSpPr>
            <a:spLocks noGrp="1"/>
          </p:cNvSpPr>
          <p:nvPr>
            <p:ph type="sldNum" sz="quarter" idx="12"/>
          </p:nvPr>
        </p:nvSpPr>
        <p:spPr/>
        <p:txBody>
          <a:bodyPr/>
          <a:lstStyle/>
          <a:p>
            <a:pPr>
              <a:defRPr/>
            </a:pPr>
            <a:fld id="{A3B23605-069D-46C2-9004-89B1558930DA}" type="slidenum">
              <a:rPr lang="nb-NO" smtClean="0"/>
              <a:pPr>
                <a:defRPr/>
              </a:pPr>
              <a:t>24</a:t>
            </a:fld>
            <a:endParaRPr lang="nb-NO"/>
          </a:p>
        </p:txBody>
      </p:sp>
    </p:spTree>
    <p:extLst>
      <p:ext uri="{BB962C8B-B14F-4D97-AF65-F5344CB8AC3E}">
        <p14:creationId xmlns:p14="http://schemas.microsoft.com/office/powerpoint/2010/main" val="4149501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F4CC16C-B0BD-4091-8E36-9C28ABE8B594}"/>
              </a:ext>
            </a:extLst>
          </p:cNvPr>
          <p:cNvSpPr>
            <a:spLocks noGrp="1"/>
          </p:cNvSpPr>
          <p:nvPr>
            <p:ph type="title"/>
          </p:nvPr>
        </p:nvSpPr>
        <p:spPr>
          <a:xfrm>
            <a:off x="1403647" y="269875"/>
            <a:ext cx="7294265" cy="1143000"/>
          </a:xfrm>
        </p:spPr>
        <p:txBody>
          <a:bodyPr/>
          <a:lstStyle/>
          <a:p>
            <a:r>
              <a:rPr lang="nb-NO" dirty="0"/>
              <a:t>Fremtidsfullmakt eksempel - fortsettelse</a:t>
            </a:r>
          </a:p>
        </p:txBody>
      </p:sp>
      <p:sp>
        <p:nvSpPr>
          <p:cNvPr id="3" name="Plassholder for innhold 2">
            <a:extLst>
              <a:ext uri="{FF2B5EF4-FFF2-40B4-BE49-F238E27FC236}">
                <a16:creationId xmlns:a16="http://schemas.microsoft.com/office/drawing/2014/main" id="{EACEFA07-803C-4018-BA29-39237FC7F326}"/>
              </a:ext>
            </a:extLst>
          </p:cNvPr>
          <p:cNvSpPr>
            <a:spLocks noGrp="1"/>
          </p:cNvSpPr>
          <p:nvPr>
            <p:ph idx="1"/>
          </p:nvPr>
        </p:nvSpPr>
        <p:spPr/>
        <p:txBody>
          <a:bodyPr/>
          <a:lstStyle/>
          <a:p>
            <a:pPr marL="0" indent="0">
              <a:buNone/>
            </a:pPr>
            <a:r>
              <a:rPr lang="nb-NO" sz="1800" dirty="0"/>
              <a:t>Fremtidsfullmakten trer i kraft når fastlege/tilsynslege avgir legeattest på at vi ikke lenger er i stand til å ivareta våre interesser.</a:t>
            </a:r>
          </a:p>
          <a:p>
            <a:pPr marL="0" indent="0">
              <a:buNone/>
            </a:pPr>
            <a:endParaRPr lang="nb-NO" sz="1800" dirty="0"/>
          </a:p>
          <a:p>
            <a:pPr marL="0" indent="0">
              <a:buNone/>
            </a:pPr>
            <a:r>
              <a:rPr lang="nb-NO" sz="1800" dirty="0"/>
              <a:t>Alt våre arvinger vil motta etter oss skal være deres særeie. </a:t>
            </a:r>
          </a:p>
          <a:p>
            <a:pPr marL="0" indent="0">
              <a:buNone/>
            </a:pPr>
            <a:r>
              <a:rPr lang="nb-NO" sz="1800" dirty="0"/>
              <a:t>			Oslo, den…………</a:t>
            </a:r>
          </a:p>
          <a:p>
            <a:pPr marL="0" indent="0">
              <a:buNone/>
            </a:pPr>
            <a:r>
              <a:rPr lang="nb-NO" sz="1800" dirty="0"/>
              <a:t> </a:t>
            </a:r>
          </a:p>
          <a:p>
            <a:pPr marL="0" indent="0">
              <a:buNone/>
            </a:pPr>
            <a:r>
              <a:rPr lang="nb-NO" sz="1800" dirty="0"/>
              <a:t>___________________________		__________________________</a:t>
            </a:r>
          </a:p>
          <a:p>
            <a:pPr marL="0" indent="0">
              <a:buNone/>
            </a:pPr>
            <a:r>
              <a:rPr lang="nb-NO" sz="1800" dirty="0"/>
              <a:t> Undertegnede vitner, som etter fullmaktsgivernes ønske har vært til stede samtidig, bekrefter herved ved våre underskrifter at </a:t>
            </a:r>
            <a:r>
              <a:rPr lang="nb-NO" sz="1800" dirty="0" err="1"/>
              <a:t>yyyy</a:t>
            </a:r>
            <a:r>
              <a:rPr lang="nb-NO" sz="1800" dirty="0"/>
              <a:t>  og  </a:t>
            </a:r>
            <a:r>
              <a:rPr lang="nb-NO" sz="1800" dirty="0" err="1"/>
              <a:t>xxxx</a:t>
            </a:r>
            <a:r>
              <a:rPr lang="nb-NO" sz="1800" dirty="0"/>
              <a:t>  har undertegnet denne fremtidsfullmakt. De var ved full sans og samling. 						Oslo, den ……….. </a:t>
            </a:r>
          </a:p>
          <a:p>
            <a:pPr marL="0" indent="0">
              <a:buNone/>
            </a:pPr>
            <a:r>
              <a:rPr lang="nb-NO" sz="1800" dirty="0"/>
              <a:t>Navn:……………………………..		Navn:…………………………..</a:t>
            </a:r>
          </a:p>
          <a:p>
            <a:pPr marL="0" indent="0">
              <a:buNone/>
            </a:pPr>
            <a:r>
              <a:rPr lang="nb-NO" sz="1800" dirty="0"/>
              <a:t>Yrke:………………………………		Yrke:……………………………</a:t>
            </a:r>
          </a:p>
          <a:p>
            <a:pPr marL="0" indent="0">
              <a:buNone/>
            </a:pPr>
            <a:r>
              <a:rPr lang="nb-NO" sz="1800" dirty="0"/>
              <a:t>Adresse:…………………………...		Adresse:…………………………</a:t>
            </a:r>
          </a:p>
          <a:p>
            <a:pPr marL="0" indent="0">
              <a:buNone/>
            </a:pPr>
            <a:endParaRPr lang="nb-NO" dirty="0"/>
          </a:p>
        </p:txBody>
      </p:sp>
      <p:sp>
        <p:nvSpPr>
          <p:cNvPr id="4" name="Plassholder for dato 3">
            <a:extLst>
              <a:ext uri="{FF2B5EF4-FFF2-40B4-BE49-F238E27FC236}">
                <a16:creationId xmlns:a16="http://schemas.microsoft.com/office/drawing/2014/main" id="{E5009F03-70EE-4BDF-B793-6B20D82B190B}"/>
              </a:ext>
            </a:extLst>
          </p:cNvPr>
          <p:cNvSpPr>
            <a:spLocks noGrp="1"/>
          </p:cNvSpPr>
          <p:nvPr>
            <p:ph type="dt" sz="half" idx="10"/>
          </p:nvPr>
        </p:nvSpPr>
        <p:spPr/>
        <p:txBody>
          <a:bodyPr/>
          <a:lstStyle/>
          <a:p>
            <a:pPr>
              <a:defRPr/>
            </a:pPr>
            <a:r>
              <a:rPr lang="nb-NO" dirty="0"/>
              <a:t>31.05.2018</a:t>
            </a:r>
          </a:p>
        </p:txBody>
      </p:sp>
      <p:sp>
        <p:nvSpPr>
          <p:cNvPr id="5" name="Plassholder for bunntekst 4">
            <a:extLst>
              <a:ext uri="{FF2B5EF4-FFF2-40B4-BE49-F238E27FC236}">
                <a16:creationId xmlns:a16="http://schemas.microsoft.com/office/drawing/2014/main" id="{D434C20A-9A79-449F-9FF6-192FAD1AD63C}"/>
              </a:ext>
            </a:extLst>
          </p:cNvPr>
          <p:cNvSpPr>
            <a:spLocks noGrp="1"/>
          </p:cNvSpPr>
          <p:nvPr>
            <p:ph type="ftr" sz="quarter" idx="11"/>
          </p:nvPr>
        </p:nvSpPr>
        <p:spPr/>
        <p:txBody>
          <a:bodyPr/>
          <a:lstStyle/>
          <a:p>
            <a:pPr>
              <a:defRPr/>
            </a:pPr>
            <a:r>
              <a:rPr lang="nb-NO"/>
              <a:t>FORSVARETS SENIORFORBUND STIFTET 15 FEBRUAR 1983</a:t>
            </a:r>
          </a:p>
        </p:txBody>
      </p:sp>
      <p:sp>
        <p:nvSpPr>
          <p:cNvPr id="6" name="Plassholder for lysbildenummer 5">
            <a:extLst>
              <a:ext uri="{FF2B5EF4-FFF2-40B4-BE49-F238E27FC236}">
                <a16:creationId xmlns:a16="http://schemas.microsoft.com/office/drawing/2014/main" id="{76AB91E9-FD62-43CB-A0EB-0A1F55674A6C}"/>
              </a:ext>
            </a:extLst>
          </p:cNvPr>
          <p:cNvSpPr>
            <a:spLocks noGrp="1"/>
          </p:cNvSpPr>
          <p:nvPr>
            <p:ph type="sldNum" sz="quarter" idx="12"/>
          </p:nvPr>
        </p:nvSpPr>
        <p:spPr/>
        <p:txBody>
          <a:bodyPr/>
          <a:lstStyle/>
          <a:p>
            <a:pPr>
              <a:defRPr/>
            </a:pPr>
            <a:fld id="{A3B23605-069D-46C2-9004-89B1558930DA}" type="slidenum">
              <a:rPr lang="nb-NO" smtClean="0"/>
              <a:pPr>
                <a:defRPr/>
              </a:pPr>
              <a:t>25</a:t>
            </a:fld>
            <a:endParaRPr lang="nb-NO"/>
          </a:p>
        </p:txBody>
      </p:sp>
    </p:spTree>
    <p:extLst>
      <p:ext uri="{BB962C8B-B14F-4D97-AF65-F5344CB8AC3E}">
        <p14:creationId xmlns:p14="http://schemas.microsoft.com/office/powerpoint/2010/main" val="3479023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872CCB-A288-41E0-96B3-D6B24D1BF19A}"/>
              </a:ext>
            </a:extLst>
          </p:cNvPr>
          <p:cNvSpPr>
            <a:spLocks noGrp="1"/>
          </p:cNvSpPr>
          <p:nvPr>
            <p:ph type="title"/>
          </p:nvPr>
        </p:nvSpPr>
        <p:spPr>
          <a:xfrm>
            <a:off x="1331640" y="221333"/>
            <a:ext cx="7560840" cy="1143000"/>
          </a:xfrm>
        </p:spPr>
        <p:txBody>
          <a:bodyPr/>
          <a:lstStyle/>
          <a:p>
            <a:pPr algn="ctr"/>
            <a:r>
              <a:rPr lang="nb-NO" dirty="0"/>
              <a:t>Ektefellepensjon</a:t>
            </a:r>
          </a:p>
        </p:txBody>
      </p:sp>
      <p:sp>
        <p:nvSpPr>
          <p:cNvPr id="3" name="Plassholder for innhold 2">
            <a:extLst>
              <a:ext uri="{FF2B5EF4-FFF2-40B4-BE49-F238E27FC236}">
                <a16:creationId xmlns:a16="http://schemas.microsoft.com/office/drawing/2014/main" id="{D03EE30A-8400-47BB-95B9-1DD122B06BFA}"/>
              </a:ext>
            </a:extLst>
          </p:cNvPr>
          <p:cNvSpPr>
            <a:spLocks noGrp="1"/>
          </p:cNvSpPr>
          <p:nvPr>
            <p:ph idx="1"/>
          </p:nvPr>
        </p:nvSpPr>
        <p:spPr>
          <a:xfrm>
            <a:off x="2216125" y="3153534"/>
            <a:ext cx="8229600" cy="4654174"/>
          </a:xfrm>
        </p:spPr>
        <p:txBody>
          <a:bodyPr/>
          <a:lstStyle/>
          <a:p>
            <a:endParaRPr lang="nb-NO" dirty="0"/>
          </a:p>
        </p:txBody>
      </p:sp>
      <p:sp>
        <p:nvSpPr>
          <p:cNvPr id="4" name="Plassholder for dato 3">
            <a:extLst>
              <a:ext uri="{FF2B5EF4-FFF2-40B4-BE49-F238E27FC236}">
                <a16:creationId xmlns:a16="http://schemas.microsoft.com/office/drawing/2014/main" id="{9A5A0170-BC03-4852-9616-4BB41FCB294F}"/>
              </a:ext>
            </a:extLst>
          </p:cNvPr>
          <p:cNvSpPr>
            <a:spLocks noGrp="1"/>
          </p:cNvSpPr>
          <p:nvPr>
            <p:ph type="dt" sz="half" idx="10"/>
          </p:nvPr>
        </p:nvSpPr>
        <p:spPr/>
        <p:txBody>
          <a:bodyPr/>
          <a:lstStyle/>
          <a:p>
            <a:pPr>
              <a:defRPr/>
            </a:pPr>
            <a:r>
              <a:rPr lang="nb-NO" dirty="0"/>
              <a:t>31.05.2018</a:t>
            </a:r>
          </a:p>
        </p:txBody>
      </p:sp>
      <p:sp>
        <p:nvSpPr>
          <p:cNvPr id="5" name="Plassholder for bunntekst 4">
            <a:extLst>
              <a:ext uri="{FF2B5EF4-FFF2-40B4-BE49-F238E27FC236}">
                <a16:creationId xmlns:a16="http://schemas.microsoft.com/office/drawing/2014/main" id="{59CBDEA8-D664-4BFC-B14C-4DC2F3EAE4F7}"/>
              </a:ext>
            </a:extLst>
          </p:cNvPr>
          <p:cNvSpPr>
            <a:spLocks noGrp="1"/>
          </p:cNvSpPr>
          <p:nvPr>
            <p:ph type="ftr" sz="quarter" idx="11"/>
          </p:nvPr>
        </p:nvSpPr>
        <p:spPr/>
        <p:txBody>
          <a:bodyPr/>
          <a:lstStyle/>
          <a:p>
            <a:pPr>
              <a:defRPr/>
            </a:pPr>
            <a:r>
              <a:rPr lang="nb-NO"/>
              <a:t>FORSVARETS SENIORFORBUND STIFTET 15 FEBRUAR 1983</a:t>
            </a:r>
          </a:p>
        </p:txBody>
      </p:sp>
      <p:sp>
        <p:nvSpPr>
          <p:cNvPr id="6" name="Plassholder for lysbildenummer 5">
            <a:extLst>
              <a:ext uri="{FF2B5EF4-FFF2-40B4-BE49-F238E27FC236}">
                <a16:creationId xmlns:a16="http://schemas.microsoft.com/office/drawing/2014/main" id="{9148136E-AA5E-4C24-8499-AE19484D35CD}"/>
              </a:ext>
            </a:extLst>
          </p:cNvPr>
          <p:cNvSpPr>
            <a:spLocks noGrp="1"/>
          </p:cNvSpPr>
          <p:nvPr>
            <p:ph type="sldNum" sz="quarter" idx="12"/>
          </p:nvPr>
        </p:nvSpPr>
        <p:spPr/>
        <p:txBody>
          <a:bodyPr/>
          <a:lstStyle/>
          <a:p>
            <a:pPr>
              <a:defRPr/>
            </a:pPr>
            <a:fld id="{A3B23605-069D-46C2-9004-89B1558930DA}" type="slidenum">
              <a:rPr lang="nb-NO" smtClean="0"/>
              <a:pPr>
                <a:defRPr/>
              </a:pPr>
              <a:t>26</a:t>
            </a:fld>
            <a:endParaRPr lang="nb-NO"/>
          </a:p>
        </p:txBody>
      </p:sp>
      <p:pic>
        <p:nvPicPr>
          <p:cNvPr id="74754" name="Picture 2" descr="9331da53-5dd0-47aa-9038-e0965ffbc469@EURP190">
            <a:extLst>
              <a:ext uri="{FF2B5EF4-FFF2-40B4-BE49-F238E27FC236}">
                <a16:creationId xmlns:a16="http://schemas.microsoft.com/office/drawing/2014/main" id="{0A6AADA4-B421-48D0-B4F9-E47337165B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371150"/>
            <a:ext cx="6768752" cy="522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0681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EFE22BE-3370-4864-A114-B3205739F02D}"/>
              </a:ext>
            </a:extLst>
          </p:cNvPr>
          <p:cNvSpPr>
            <a:spLocks noGrp="1"/>
          </p:cNvSpPr>
          <p:nvPr>
            <p:ph type="title"/>
          </p:nvPr>
        </p:nvSpPr>
        <p:spPr>
          <a:xfrm>
            <a:off x="1691679" y="269875"/>
            <a:ext cx="7006233" cy="1143000"/>
          </a:xfrm>
        </p:spPr>
        <p:txBody>
          <a:bodyPr/>
          <a:lstStyle/>
          <a:p>
            <a:pPr algn="ctr"/>
            <a:r>
              <a:rPr lang="nb-NO" dirty="0"/>
              <a:t>Ektefellepensjon - Behovsprøving</a:t>
            </a:r>
          </a:p>
        </p:txBody>
      </p:sp>
      <p:sp>
        <p:nvSpPr>
          <p:cNvPr id="3" name="Plassholder for innhold 2">
            <a:extLst>
              <a:ext uri="{FF2B5EF4-FFF2-40B4-BE49-F238E27FC236}">
                <a16:creationId xmlns:a16="http://schemas.microsoft.com/office/drawing/2014/main" id="{B36668A1-037D-4826-9460-BD9573C17FD5}"/>
              </a:ext>
            </a:extLst>
          </p:cNvPr>
          <p:cNvSpPr>
            <a:spLocks noGrp="1"/>
          </p:cNvSpPr>
          <p:nvPr>
            <p:ph idx="1"/>
          </p:nvPr>
        </p:nvSpPr>
        <p:spPr/>
        <p:txBody>
          <a:bodyPr/>
          <a:lstStyle/>
          <a:p>
            <a:r>
              <a:rPr lang="nb-NO" dirty="0"/>
              <a:t>Behovsprøving vil si at bruttoberegnet ektefellepensjon i en del tilfeller blir redusert </a:t>
            </a:r>
            <a:r>
              <a:rPr lang="nb-NO" dirty="0" err="1"/>
              <a:t>ift</a:t>
            </a:r>
            <a:r>
              <a:rPr lang="nb-NO" dirty="0"/>
              <a:t> egen arbeidsinntekt og samordnet mot egen tjenestepensjon som gjenlevende har. </a:t>
            </a:r>
            <a:br>
              <a:rPr lang="nb-NO" dirty="0"/>
            </a:br>
            <a:endParaRPr lang="nb-NO" dirty="0"/>
          </a:p>
          <a:p>
            <a:r>
              <a:rPr lang="nb-NO" dirty="0"/>
              <a:t>Netto ektefellepensjon (9 %)</a:t>
            </a:r>
            <a:br>
              <a:rPr lang="nb-NO" dirty="0"/>
            </a:br>
            <a:r>
              <a:rPr lang="nb-NO" dirty="0"/>
              <a:t>Ingen samordning eller behovsprøving</a:t>
            </a:r>
          </a:p>
        </p:txBody>
      </p:sp>
      <p:sp>
        <p:nvSpPr>
          <p:cNvPr id="4" name="Plassholder for dato 3">
            <a:extLst>
              <a:ext uri="{FF2B5EF4-FFF2-40B4-BE49-F238E27FC236}">
                <a16:creationId xmlns:a16="http://schemas.microsoft.com/office/drawing/2014/main" id="{29CBFE9D-F161-440D-A00C-BA3E82FAE8B4}"/>
              </a:ext>
            </a:extLst>
          </p:cNvPr>
          <p:cNvSpPr>
            <a:spLocks noGrp="1"/>
          </p:cNvSpPr>
          <p:nvPr>
            <p:ph type="dt" sz="half" idx="10"/>
          </p:nvPr>
        </p:nvSpPr>
        <p:spPr/>
        <p:txBody>
          <a:bodyPr/>
          <a:lstStyle/>
          <a:p>
            <a:pPr>
              <a:defRPr/>
            </a:pPr>
            <a:r>
              <a:rPr lang="nb-NO" dirty="0"/>
              <a:t>31.05.2018</a:t>
            </a:r>
          </a:p>
        </p:txBody>
      </p:sp>
      <p:sp>
        <p:nvSpPr>
          <p:cNvPr id="5" name="Plassholder for bunntekst 4">
            <a:extLst>
              <a:ext uri="{FF2B5EF4-FFF2-40B4-BE49-F238E27FC236}">
                <a16:creationId xmlns:a16="http://schemas.microsoft.com/office/drawing/2014/main" id="{04D76558-24F5-491F-858D-BF50B07B86B5}"/>
              </a:ext>
            </a:extLst>
          </p:cNvPr>
          <p:cNvSpPr>
            <a:spLocks noGrp="1"/>
          </p:cNvSpPr>
          <p:nvPr>
            <p:ph type="ftr" sz="quarter" idx="11"/>
          </p:nvPr>
        </p:nvSpPr>
        <p:spPr/>
        <p:txBody>
          <a:bodyPr/>
          <a:lstStyle/>
          <a:p>
            <a:pPr>
              <a:defRPr/>
            </a:pPr>
            <a:r>
              <a:rPr lang="nb-NO"/>
              <a:t>FORSVARETS SENIORFORBUND STIFTET 15 FEBRUAR 1983</a:t>
            </a:r>
          </a:p>
        </p:txBody>
      </p:sp>
      <p:sp>
        <p:nvSpPr>
          <p:cNvPr id="6" name="Plassholder for lysbildenummer 5">
            <a:extLst>
              <a:ext uri="{FF2B5EF4-FFF2-40B4-BE49-F238E27FC236}">
                <a16:creationId xmlns:a16="http://schemas.microsoft.com/office/drawing/2014/main" id="{35DB0A9F-BC38-467A-9C86-9AAEEBA17610}"/>
              </a:ext>
            </a:extLst>
          </p:cNvPr>
          <p:cNvSpPr>
            <a:spLocks noGrp="1"/>
          </p:cNvSpPr>
          <p:nvPr>
            <p:ph type="sldNum" sz="quarter" idx="12"/>
          </p:nvPr>
        </p:nvSpPr>
        <p:spPr/>
        <p:txBody>
          <a:bodyPr/>
          <a:lstStyle/>
          <a:p>
            <a:pPr>
              <a:defRPr/>
            </a:pPr>
            <a:fld id="{A3B23605-069D-46C2-9004-89B1558930DA}" type="slidenum">
              <a:rPr lang="nb-NO" smtClean="0"/>
              <a:pPr>
                <a:defRPr/>
              </a:pPr>
              <a:t>27</a:t>
            </a:fld>
            <a:endParaRPr lang="nb-NO"/>
          </a:p>
        </p:txBody>
      </p:sp>
    </p:spTree>
    <p:extLst>
      <p:ext uri="{BB962C8B-B14F-4D97-AF65-F5344CB8AC3E}">
        <p14:creationId xmlns:p14="http://schemas.microsoft.com/office/powerpoint/2010/main" val="48998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ctrTitle" idx="4294967295"/>
          </p:nvPr>
        </p:nvSpPr>
        <p:spPr>
          <a:xfrm>
            <a:off x="650875" y="1484313"/>
            <a:ext cx="7807325" cy="1008062"/>
          </a:xfrm>
          <a:solidFill>
            <a:schemeClr val="hlink"/>
          </a:solidFill>
        </p:spPr>
        <p:txBody>
          <a:bodyPr/>
          <a:lstStyle/>
          <a:p>
            <a:pPr eaLnBrk="1" hangingPunct="1"/>
            <a:r>
              <a:rPr lang="nb-NO"/>
              <a:t>ORIENTERING SLUTT</a:t>
            </a:r>
          </a:p>
        </p:txBody>
      </p:sp>
      <p:graphicFrame>
        <p:nvGraphicFramePr>
          <p:cNvPr id="73731" name="Object 3"/>
          <p:cNvGraphicFramePr>
            <a:graphicFrameLocks noGrp="1" noChangeAspect="1"/>
          </p:cNvGraphicFramePr>
          <p:nvPr>
            <p:ph type="subTitle" idx="4294967295"/>
          </p:nvPr>
        </p:nvGraphicFramePr>
        <p:xfrm>
          <a:off x="1725613" y="2535238"/>
          <a:ext cx="4575175" cy="2836862"/>
        </p:xfrm>
        <a:graphic>
          <a:graphicData uri="http://schemas.openxmlformats.org/presentationml/2006/ole">
            <mc:AlternateContent xmlns:mc="http://schemas.openxmlformats.org/markup-compatibility/2006">
              <mc:Choice xmlns:v="urn:schemas-microsoft-com:vml" Requires="v">
                <p:oleObj spid="_x0000_s75813" name="Clip" r:id="rId4" imgW="1517964" imgH="893275" progId="">
                  <p:embed/>
                </p:oleObj>
              </mc:Choice>
              <mc:Fallback>
                <p:oleObj name="Clip" r:id="rId4" imgW="1517964" imgH="893275" progId="">
                  <p:embed/>
                  <p:pic>
                    <p:nvPicPr>
                      <p:cNvPr id="73731"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5613" y="2535238"/>
                        <a:ext cx="4575175" cy="2836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732" name="Rectangle 4"/>
          <p:cNvSpPr>
            <a:spLocks noChangeArrowheads="1"/>
          </p:cNvSpPr>
          <p:nvPr/>
        </p:nvSpPr>
        <p:spPr bwMode="auto">
          <a:xfrm>
            <a:off x="2133600" y="5540375"/>
            <a:ext cx="4267200" cy="349250"/>
          </a:xfrm>
          <a:prstGeom prst="rect">
            <a:avLst/>
          </a:prstGeom>
          <a:solidFill>
            <a:schemeClr val="accent1"/>
          </a:solidFill>
          <a:ln w="12700">
            <a:solidFill>
              <a:schemeClr val="tx1"/>
            </a:solidFill>
            <a:miter lim="800000"/>
            <a:headEnd/>
            <a:tailEnd/>
          </a:ln>
        </p:spPr>
        <p:txBody>
          <a:bodyPr anchor="ctr">
            <a:spAutoFit/>
          </a:bodyPr>
          <a:lstStyle/>
          <a:p>
            <a:pPr algn="ctr" eaLnBrk="0" hangingPunct="0">
              <a:spcBef>
                <a:spcPct val="50000"/>
              </a:spcBef>
            </a:pPr>
            <a:r>
              <a:rPr lang="nb-NO" sz="1600" b="1">
                <a:latin typeface="Arial Narrow" pitchFamily="34" charset="0"/>
                <a:cs typeface="Arial" charset="0"/>
              </a:rPr>
              <a:t>TAKK FOR OPPMERKSOMHETEN</a:t>
            </a:r>
          </a:p>
        </p:txBody>
      </p:sp>
    </p:spTree>
    <p:extLst>
      <p:ext uri="{BB962C8B-B14F-4D97-AF65-F5344CB8AC3E}">
        <p14:creationId xmlns:p14="http://schemas.microsoft.com/office/powerpoint/2010/main" val="1387120459"/>
      </p:ext>
    </p:extLst>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bygning, utendørs, murstein&#10;&#10;Beskrivelse som er generert med svært høy visshet">
            <a:extLst>
              <a:ext uri="{FF2B5EF4-FFF2-40B4-BE49-F238E27FC236}">
                <a16:creationId xmlns:a16="http://schemas.microsoft.com/office/drawing/2014/main" id="{A0A38E91-6DFF-4057-A978-0C12F9BF37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3511" y="3470822"/>
            <a:ext cx="3703320" cy="2777490"/>
          </a:xfrm>
          <a:prstGeom prst="rect">
            <a:avLst/>
          </a:prstGeom>
          <a:ln w="38100">
            <a:solidFill>
              <a:srgbClr val="FF0000"/>
            </a:solidFill>
          </a:ln>
        </p:spPr>
      </p:pic>
      <p:pic>
        <p:nvPicPr>
          <p:cNvPr id="6" name="Bilde 5" descr="Et bilde som inneholder innendørs&#10;&#10;Beskrivelse som er generert med høy visshet">
            <a:extLst>
              <a:ext uri="{FF2B5EF4-FFF2-40B4-BE49-F238E27FC236}">
                <a16:creationId xmlns:a16="http://schemas.microsoft.com/office/drawing/2014/main" id="{3E1354B3-1DD7-4421-9630-12A59E0BB8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2670" y="1070610"/>
            <a:ext cx="5143500" cy="1257300"/>
          </a:xfrm>
          <a:prstGeom prst="rect">
            <a:avLst/>
          </a:prstGeom>
          <a:ln w="38100">
            <a:solidFill>
              <a:srgbClr val="FF0000"/>
            </a:solidFill>
          </a:ln>
        </p:spPr>
      </p:pic>
      <p:pic>
        <p:nvPicPr>
          <p:cNvPr id="7" name="Bilde 6">
            <a:extLst>
              <a:ext uri="{FF2B5EF4-FFF2-40B4-BE49-F238E27FC236}">
                <a16:creationId xmlns:a16="http://schemas.microsoft.com/office/drawing/2014/main" id="{83CF98CD-99DA-46B7-89B3-32E64041B96B}"/>
              </a:ext>
            </a:extLst>
          </p:cNvPr>
          <p:cNvPicPr>
            <a:picLocks noChangeAspect="1"/>
          </p:cNvPicPr>
          <p:nvPr/>
        </p:nvPicPr>
        <p:blipFill>
          <a:blip r:embed="rId4"/>
          <a:stretch>
            <a:fillRect/>
          </a:stretch>
        </p:blipFill>
        <p:spPr>
          <a:xfrm>
            <a:off x="205740" y="2483205"/>
            <a:ext cx="2308860" cy="1535392"/>
          </a:xfrm>
          <a:prstGeom prst="rect">
            <a:avLst/>
          </a:prstGeom>
          <a:ln w="38100">
            <a:solidFill>
              <a:srgbClr val="FF0000"/>
            </a:solidFill>
          </a:ln>
        </p:spPr>
      </p:pic>
      <p:pic>
        <p:nvPicPr>
          <p:cNvPr id="8" name="Bilde 7">
            <a:extLst>
              <a:ext uri="{FF2B5EF4-FFF2-40B4-BE49-F238E27FC236}">
                <a16:creationId xmlns:a16="http://schemas.microsoft.com/office/drawing/2014/main" id="{1BE1C0F2-C3CB-43A3-9991-3AAC827A31EE}"/>
              </a:ext>
            </a:extLst>
          </p:cNvPr>
          <p:cNvPicPr>
            <a:picLocks noChangeAspect="1"/>
          </p:cNvPicPr>
          <p:nvPr/>
        </p:nvPicPr>
        <p:blipFill>
          <a:blip r:embed="rId5"/>
          <a:stretch>
            <a:fillRect/>
          </a:stretch>
        </p:blipFill>
        <p:spPr>
          <a:xfrm>
            <a:off x="662940" y="3858273"/>
            <a:ext cx="3078480" cy="2051037"/>
          </a:xfrm>
          <a:prstGeom prst="rect">
            <a:avLst/>
          </a:prstGeom>
          <a:ln w="38100">
            <a:solidFill>
              <a:srgbClr val="FF0000"/>
            </a:solidFill>
          </a:ln>
        </p:spPr>
      </p:pic>
      <p:sp>
        <p:nvSpPr>
          <p:cNvPr id="10" name="TekstSylinder 9">
            <a:extLst>
              <a:ext uri="{FF2B5EF4-FFF2-40B4-BE49-F238E27FC236}">
                <a16:creationId xmlns:a16="http://schemas.microsoft.com/office/drawing/2014/main" id="{46AE43C5-7655-4E37-9476-22DEE88AB616}"/>
              </a:ext>
            </a:extLst>
          </p:cNvPr>
          <p:cNvSpPr txBox="1"/>
          <p:nvPr/>
        </p:nvSpPr>
        <p:spPr>
          <a:xfrm>
            <a:off x="2608829" y="2580748"/>
            <a:ext cx="6442789" cy="646331"/>
          </a:xfrm>
          <a:prstGeom prst="rect">
            <a:avLst/>
          </a:prstGeom>
          <a:noFill/>
        </p:spPr>
        <p:txBody>
          <a:bodyPr wrap="none" rtlCol="0">
            <a:spAutoFit/>
          </a:bodyPr>
          <a:lstStyle/>
          <a:p>
            <a:r>
              <a:rPr lang="nb-NO" sz="1800" b="1" dirty="0"/>
              <a:t>Forsvarets mediesenter (FMS), Forsvarets forum (FOFO) </a:t>
            </a:r>
          </a:p>
          <a:p>
            <a:r>
              <a:rPr lang="nb-NO" sz="1800" b="1" dirty="0"/>
              <a:t>og Forsvarets seniorforbund (FSF)</a:t>
            </a:r>
          </a:p>
        </p:txBody>
      </p:sp>
    </p:spTree>
    <p:extLst>
      <p:ext uri="{BB962C8B-B14F-4D97-AF65-F5344CB8AC3E}">
        <p14:creationId xmlns:p14="http://schemas.microsoft.com/office/powerpoint/2010/main" val="4199736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331640" y="332656"/>
            <a:ext cx="6984776" cy="1122883"/>
          </a:xfrm>
        </p:spPr>
        <p:txBody>
          <a:bodyPr/>
          <a:lstStyle/>
          <a:p>
            <a:pPr algn="ctr"/>
            <a:r>
              <a:rPr lang="nb-NO" dirty="0"/>
              <a:t>Innhold</a:t>
            </a:r>
          </a:p>
        </p:txBody>
      </p:sp>
      <p:sp>
        <p:nvSpPr>
          <p:cNvPr id="3" name="Plassholder for innhold 2"/>
          <p:cNvSpPr>
            <a:spLocks noGrp="1"/>
          </p:cNvSpPr>
          <p:nvPr>
            <p:ph idx="1"/>
          </p:nvPr>
        </p:nvSpPr>
        <p:spPr>
          <a:xfrm>
            <a:off x="470033" y="1486454"/>
            <a:ext cx="8229600" cy="4525963"/>
          </a:xfrm>
        </p:spPr>
        <p:txBody>
          <a:bodyPr/>
          <a:lstStyle/>
          <a:p>
            <a:r>
              <a:rPr lang="nb-NO" dirty="0"/>
              <a:t>Forsvarets seniorforbund – rekruttering</a:t>
            </a:r>
          </a:p>
          <a:p>
            <a:r>
              <a:rPr lang="nb-NO" dirty="0"/>
              <a:t>Ny offentlig tjenestepensjon</a:t>
            </a:r>
          </a:p>
          <a:p>
            <a:r>
              <a:rPr lang="nb-NO" dirty="0"/>
              <a:t>Alderspensjon fra folketrygden</a:t>
            </a:r>
          </a:p>
          <a:p>
            <a:r>
              <a:rPr lang="nb-NO" dirty="0"/>
              <a:t>Alderspensjon fra Statens pensjonskasse</a:t>
            </a:r>
          </a:p>
          <a:p>
            <a:r>
              <a:rPr lang="nb-NO" dirty="0"/>
              <a:t>Fremtidsfullmakt</a:t>
            </a:r>
          </a:p>
          <a:p>
            <a:r>
              <a:rPr lang="nb-NO" dirty="0"/>
              <a:t>Ektefellepensjon</a:t>
            </a:r>
          </a:p>
          <a:p>
            <a:pPr marL="0" indent="0">
              <a:buNone/>
            </a:pPr>
            <a:endParaRPr lang="nb-NO" dirty="0"/>
          </a:p>
        </p:txBody>
      </p:sp>
      <p:sp>
        <p:nvSpPr>
          <p:cNvPr id="4" name="Plassholder for dato 3"/>
          <p:cNvSpPr>
            <a:spLocks noGrp="1"/>
          </p:cNvSpPr>
          <p:nvPr>
            <p:ph type="dt" sz="half" idx="10"/>
          </p:nvPr>
        </p:nvSpPr>
        <p:spPr/>
        <p:txBody>
          <a:bodyPr/>
          <a:lstStyle/>
          <a:p>
            <a:pPr>
              <a:defRPr/>
            </a:pPr>
            <a:r>
              <a:rPr lang="nb-NO" dirty="0"/>
              <a:t>31.05.2018</a:t>
            </a:r>
          </a:p>
          <a:p>
            <a:pPr>
              <a:defRPr/>
            </a:pPr>
            <a:endParaRPr lang="nb-NO" dirty="0"/>
          </a:p>
        </p:txBody>
      </p:sp>
      <p:sp>
        <p:nvSpPr>
          <p:cNvPr id="5" name="Plassholder for bunntekst 4"/>
          <p:cNvSpPr>
            <a:spLocks noGrp="1"/>
          </p:cNvSpPr>
          <p:nvPr>
            <p:ph type="ftr" sz="quarter" idx="11"/>
          </p:nvPr>
        </p:nvSpPr>
        <p:spPr/>
        <p:txBody>
          <a:bodyPr/>
          <a:lstStyle/>
          <a:p>
            <a:pPr>
              <a:defRPr/>
            </a:pPr>
            <a:r>
              <a:rPr lang="nb-NO" dirty="0"/>
              <a:t>FORSVARETS SENIORFORBUND STIFTET 15 FEBRUAR 1983</a:t>
            </a:r>
          </a:p>
        </p:txBody>
      </p:sp>
      <p:sp>
        <p:nvSpPr>
          <p:cNvPr id="6" name="Plassholder for lysbildenummer 5"/>
          <p:cNvSpPr>
            <a:spLocks noGrp="1"/>
          </p:cNvSpPr>
          <p:nvPr>
            <p:ph type="sldNum" sz="quarter" idx="12"/>
          </p:nvPr>
        </p:nvSpPr>
        <p:spPr/>
        <p:txBody>
          <a:bodyPr/>
          <a:lstStyle/>
          <a:p>
            <a:pPr>
              <a:defRPr/>
            </a:pPr>
            <a:fld id="{A3B23605-069D-46C2-9004-89B1558930DA}" type="slidenum">
              <a:rPr lang="nb-NO" smtClean="0"/>
              <a:pPr>
                <a:defRPr/>
              </a:pPr>
              <a:t>4</a:t>
            </a:fld>
            <a:endParaRPr lang="nb-NO"/>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Plassholder for bunntekst 1"/>
          <p:cNvSpPr txBox="1">
            <a:spLocks noGrp="1"/>
          </p:cNvSpPr>
          <p:nvPr/>
        </p:nvSpPr>
        <p:spPr bwMode="auto">
          <a:xfrm>
            <a:off x="1524000" y="6400800"/>
            <a:ext cx="6172200" cy="304800"/>
          </a:xfrm>
          <a:prstGeom prst="rect">
            <a:avLst/>
          </a:prstGeom>
          <a:noFill/>
          <a:ln w="9525">
            <a:noFill/>
            <a:miter lim="800000"/>
            <a:headEnd/>
            <a:tailEnd/>
          </a:ln>
        </p:spPr>
        <p:txBody>
          <a:bodyPr/>
          <a:lstStyle/>
          <a:p>
            <a:pPr algn="ctr">
              <a:spcBef>
                <a:spcPct val="50000"/>
              </a:spcBef>
            </a:pPr>
            <a:r>
              <a:rPr lang="nb-NO" sz="1000" dirty="0">
                <a:solidFill>
                  <a:srgbClr val="FF0000"/>
                </a:solidFill>
                <a:latin typeface="Times New Roman" pitchFamily="18" charset="0"/>
              </a:rPr>
              <a:t>Forsvarets Seniorforbund </a:t>
            </a:r>
          </a:p>
          <a:p>
            <a:pPr algn="ctr">
              <a:spcBef>
                <a:spcPct val="50000"/>
              </a:spcBef>
            </a:pPr>
            <a:r>
              <a:rPr lang="nb-NO" sz="1000" dirty="0">
                <a:solidFill>
                  <a:srgbClr val="FF0000"/>
                </a:solidFill>
                <a:latin typeface="Times New Roman" pitchFamily="18" charset="0"/>
              </a:rPr>
              <a:t>Stiftet 15.februar 1983</a:t>
            </a:r>
          </a:p>
        </p:txBody>
      </p:sp>
      <p:pic>
        <p:nvPicPr>
          <p:cNvPr id="22531" name="Picture 6"/>
          <p:cNvPicPr>
            <a:picLocks noChangeAspect="1" noChangeArrowheads="1"/>
          </p:cNvPicPr>
          <p:nvPr/>
        </p:nvPicPr>
        <p:blipFill>
          <a:blip r:embed="rId2" cstate="print">
            <a:lum contrast="-6000"/>
            <a:grayscl/>
            <a:biLevel thresh="50000"/>
          </a:blip>
          <a:srcRect r="3195" b="7906"/>
          <a:stretch>
            <a:fillRect/>
          </a:stretch>
        </p:blipFill>
        <p:spPr bwMode="auto">
          <a:xfrm>
            <a:off x="1475656" y="1340768"/>
            <a:ext cx="4416425" cy="4929187"/>
          </a:xfrm>
          <a:prstGeom prst="rect">
            <a:avLst/>
          </a:prstGeom>
          <a:noFill/>
          <a:ln w="28575">
            <a:solidFill>
              <a:schemeClr val="tx1"/>
            </a:solidFill>
            <a:miter lim="800000"/>
            <a:headEnd/>
            <a:tailEnd/>
          </a:ln>
        </p:spPr>
      </p:pic>
      <p:sp>
        <p:nvSpPr>
          <p:cNvPr id="22532" name="Rectangle 8"/>
          <p:cNvSpPr>
            <a:spLocks noChangeArrowheads="1"/>
          </p:cNvSpPr>
          <p:nvPr/>
        </p:nvSpPr>
        <p:spPr bwMode="auto">
          <a:xfrm>
            <a:off x="6084888" y="1196975"/>
            <a:ext cx="3059112" cy="5400675"/>
          </a:xfrm>
          <a:prstGeom prst="rect">
            <a:avLst/>
          </a:prstGeom>
          <a:solidFill>
            <a:srgbClr val="FFFF00">
              <a:alpha val="79999"/>
            </a:srgbClr>
          </a:solidFill>
          <a:ln w="19050">
            <a:solidFill>
              <a:schemeClr val="tx1"/>
            </a:solidFill>
            <a:miter lim="800000"/>
            <a:headEnd/>
            <a:tailEnd/>
          </a:ln>
        </p:spPr>
        <p:txBody>
          <a:bodyPr/>
          <a:lstStyle/>
          <a:p>
            <a:pPr marL="342900" indent="-342900">
              <a:lnSpc>
                <a:spcPct val="90000"/>
              </a:lnSpc>
              <a:spcBef>
                <a:spcPct val="20000"/>
              </a:spcBef>
            </a:pPr>
            <a:r>
              <a:rPr lang="nb-NO" sz="1400" b="1" dirty="0">
                <a:latin typeface="Calibri" pitchFamily="34" charset="0"/>
                <a:cs typeface="Arial" charset="0"/>
              </a:rPr>
              <a:t>Region 1: </a:t>
            </a:r>
            <a:r>
              <a:rPr lang="nb-NO" sz="1400" dirty="0">
                <a:latin typeface="Calibri" pitchFamily="34" charset="0"/>
                <a:cs typeface="Arial" charset="0"/>
              </a:rPr>
              <a:t> (5)</a:t>
            </a:r>
          </a:p>
          <a:p>
            <a:pPr marL="342900" indent="-342900">
              <a:lnSpc>
                <a:spcPct val="90000"/>
              </a:lnSpc>
              <a:buFontTx/>
              <a:buChar char="-"/>
            </a:pPr>
            <a:r>
              <a:rPr lang="nb-NO" sz="1400" dirty="0">
                <a:latin typeface="Calibri" pitchFamily="34" charset="0"/>
                <a:cs typeface="Arial" charset="0"/>
              </a:rPr>
              <a:t>Øst Finnmark, Porsanger, Midt Troms, Indre Troms og Harstad.</a:t>
            </a:r>
          </a:p>
          <a:p>
            <a:pPr marL="342900" indent="-342900">
              <a:lnSpc>
                <a:spcPct val="90000"/>
              </a:lnSpc>
              <a:spcBef>
                <a:spcPct val="20000"/>
              </a:spcBef>
            </a:pPr>
            <a:r>
              <a:rPr lang="nb-NO" sz="1400" b="1" dirty="0">
                <a:latin typeface="Calibri" pitchFamily="34" charset="0"/>
                <a:cs typeface="Arial" charset="0"/>
              </a:rPr>
              <a:t>Region 2</a:t>
            </a:r>
            <a:r>
              <a:rPr lang="nb-NO" sz="1400" dirty="0">
                <a:latin typeface="Calibri" pitchFamily="34" charset="0"/>
                <a:cs typeface="Arial" charset="0"/>
              </a:rPr>
              <a:t>: (6); Nordland</a:t>
            </a:r>
          </a:p>
          <a:p>
            <a:pPr marL="342900" indent="-342900">
              <a:lnSpc>
                <a:spcPct val="90000"/>
              </a:lnSpc>
              <a:buFontTx/>
              <a:buChar char="-"/>
            </a:pPr>
            <a:r>
              <a:rPr lang="nb-NO" sz="1400" dirty="0">
                <a:latin typeface="Calibri" pitchFamily="34" charset="0"/>
                <a:cs typeface="Arial" charset="0"/>
              </a:rPr>
              <a:t>Andøya, Bjerkvik, Vesterålen, Bodø, Fauske og Mosjøen.</a:t>
            </a:r>
          </a:p>
          <a:p>
            <a:pPr marL="342900" indent="-342900">
              <a:lnSpc>
                <a:spcPct val="90000"/>
              </a:lnSpc>
            </a:pPr>
            <a:r>
              <a:rPr lang="nb-NO" sz="1400" b="1" dirty="0">
                <a:latin typeface="Calibri" pitchFamily="34" charset="0"/>
                <a:cs typeface="Arial" charset="0"/>
              </a:rPr>
              <a:t>Region 3</a:t>
            </a:r>
            <a:r>
              <a:rPr lang="nb-NO" sz="1400" dirty="0">
                <a:latin typeface="Calibri" pitchFamily="34" charset="0"/>
                <a:cs typeface="Arial" charset="0"/>
              </a:rPr>
              <a:t>: (5)</a:t>
            </a:r>
          </a:p>
          <a:p>
            <a:pPr marL="342900" indent="-342900">
              <a:lnSpc>
                <a:spcPct val="90000"/>
              </a:lnSpc>
            </a:pPr>
            <a:r>
              <a:rPr lang="nb-NO" sz="1400" dirty="0">
                <a:latin typeface="Calibri" pitchFamily="34" charset="0"/>
                <a:cs typeface="Arial" charset="0"/>
              </a:rPr>
              <a:t>-	Steinkjer, Levanger/Verdal, Ørland, Værnes og Trondheim.</a:t>
            </a:r>
          </a:p>
          <a:p>
            <a:pPr marL="342900" indent="-342900">
              <a:lnSpc>
                <a:spcPct val="90000"/>
              </a:lnSpc>
            </a:pPr>
            <a:r>
              <a:rPr lang="nb-NO" sz="1400" b="1" dirty="0">
                <a:latin typeface="Calibri" pitchFamily="34" charset="0"/>
                <a:cs typeface="Arial" charset="0"/>
              </a:rPr>
              <a:t>Region 4</a:t>
            </a:r>
            <a:r>
              <a:rPr lang="nb-NO" sz="1400" dirty="0">
                <a:latin typeface="Calibri" pitchFamily="34" charset="0"/>
                <a:cs typeface="Arial" charset="0"/>
              </a:rPr>
              <a:t>: (6)</a:t>
            </a:r>
          </a:p>
          <a:p>
            <a:pPr marL="342900" indent="-342900">
              <a:lnSpc>
                <a:spcPct val="90000"/>
              </a:lnSpc>
              <a:buFontTx/>
              <a:buChar char="-"/>
            </a:pPr>
            <a:r>
              <a:rPr lang="nb-NO" sz="1400" dirty="0">
                <a:latin typeface="Calibri" pitchFamily="34" charset="0"/>
                <a:cs typeface="Arial" charset="0"/>
              </a:rPr>
              <a:t>Vest-Oppland, Lillehammer, Hamar, Elverum, Kongsvinger og Haslemoen.</a:t>
            </a:r>
          </a:p>
          <a:p>
            <a:pPr marL="342900" indent="-342900">
              <a:lnSpc>
                <a:spcPct val="90000"/>
              </a:lnSpc>
            </a:pPr>
            <a:r>
              <a:rPr lang="nb-NO" sz="1400" b="1" dirty="0">
                <a:latin typeface="Calibri" pitchFamily="34" charset="0"/>
                <a:cs typeface="Arial" charset="0"/>
              </a:rPr>
              <a:t>Region 5:</a:t>
            </a:r>
            <a:r>
              <a:rPr lang="nb-NO" sz="1400" dirty="0">
                <a:latin typeface="Calibri" pitchFamily="34" charset="0"/>
                <a:cs typeface="Arial" charset="0"/>
              </a:rPr>
              <a:t> (7)</a:t>
            </a:r>
          </a:p>
          <a:p>
            <a:pPr marL="342900" indent="-342900">
              <a:lnSpc>
                <a:spcPct val="90000"/>
              </a:lnSpc>
              <a:buFontTx/>
              <a:buChar char="-"/>
            </a:pPr>
            <a:r>
              <a:rPr lang="nb-NO" sz="1400" dirty="0">
                <a:latin typeface="Calibri" pitchFamily="34" charset="0"/>
                <a:cs typeface="Arial" charset="0"/>
              </a:rPr>
              <a:t>Kongsberg, Ringerike/Hole, Drammen, </a:t>
            </a:r>
            <a:r>
              <a:rPr lang="nb-NO" sz="1400" dirty="0" err="1">
                <a:latin typeface="Calibri" pitchFamily="34" charset="0"/>
                <a:cs typeface="Arial" charset="0"/>
              </a:rPr>
              <a:t>Ingeniørvåpnet</a:t>
            </a:r>
            <a:r>
              <a:rPr lang="nb-NO" sz="1400" dirty="0">
                <a:latin typeface="Calibri" pitchFamily="34" charset="0"/>
                <a:cs typeface="Arial" charset="0"/>
              </a:rPr>
              <a:t>, Øvre Romerike, Gardermoen og Kjeller.</a:t>
            </a:r>
          </a:p>
          <a:p>
            <a:pPr>
              <a:lnSpc>
                <a:spcPct val="90000"/>
              </a:lnSpc>
            </a:pPr>
            <a:r>
              <a:rPr lang="nb-NO" sz="1400" b="1" dirty="0">
                <a:latin typeface="Calibri" pitchFamily="34" charset="0"/>
                <a:cs typeface="Arial" charset="0"/>
              </a:rPr>
              <a:t>Region 6:</a:t>
            </a:r>
            <a:r>
              <a:rPr lang="nb-NO" sz="1400" dirty="0">
                <a:latin typeface="Calibri" pitchFamily="34" charset="0"/>
                <a:cs typeface="Arial" charset="0"/>
              </a:rPr>
              <a:t> (5)</a:t>
            </a:r>
          </a:p>
          <a:p>
            <a:pPr marL="342900" indent="-342900">
              <a:lnSpc>
                <a:spcPct val="90000"/>
              </a:lnSpc>
              <a:buFontTx/>
              <a:buChar char="-"/>
            </a:pPr>
            <a:r>
              <a:rPr lang="nb-NO" sz="1400" dirty="0">
                <a:latin typeface="Calibri" pitchFamily="34" charset="0"/>
                <a:cs typeface="Arial" charset="0"/>
              </a:rPr>
              <a:t>Horten, Stavern, Halden/Sarpsborg, Rygge og Fredrikstad</a:t>
            </a:r>
          </a:p>
          <a:p>
            <a:pPr marL="342900" indent="-342900">
              <a:lnSpc>
                <a:spcPct val="90000"/>
              </a:lnSpc>
            </a:pPr>
            <a:r>
              <a:rPr lang="nb-NO" sz="1400" b="1" dirty="0">
                <a:latin typeface="Calibri" pitchFamily="34" charset="0"/>
                <a:cs typeface="Arial" charset="0"/>
              </a:rPr>
              <a:t>Region 7:</a:t>
            </a:r>
            <a:r>
              <a:rPr lang="nb-NO" sz="1400" dirty="0">
                <a:latin typeface="Calibri" pitchFamily="34" charset="0"/>
                <a:cs typeface="Arial" charset="0"/>
              </a:rPr>
              <a:t> (4); </a:t>
            </a:r>
          </a:p>
          <a:p>
            <a:pPr marL="342900" indent="-342900">
              <a:lnSpc>
                <a:spcPct val="90000"/>
              </a:lnSpc>
              <a:buFontTx/>
              <a:buChar char="-"/>
            </a:pPr>
            <a:r>
              <a:rPr lang="nb-NO" sz="1400" dirty="0">
                <a:latin typeface="Calibri" pitchFamily="34" charset="0"/>
                <a:cs typeface="Arial" charset="0"/>
              </a:rPr>
              <a:t>Rogaland, Bergen, Voss og Agder.</a:t>
            </a:r>
            <a:endParaRPr lang="nb-NO" sz="1400" dirty="0">
              <a:cs typeface="Arial" charset="0"/>
            </a:endParaRPr>
          </a:p>
          <a:p>
            <a:pPr>
              <a:lnSpc>
                <a:spcPct val="90000"/>
              </a:lnSpc>
            </a:pPr>
            <a:r>
              <a:rPr lang="nb-NO" sz="1200" b="1" dirty="0">
                <a:cs typeface="Arial" charset="0"/>
              </a:rPr>
              <a:t>Region 8: (1)</a:t>
            </a:r>
            <a:r>
              <a:rPr lang="nb-NO" sz="1200" dirty="0">
                <a:latin typeface="Calibri" pitchFamily="34" charset="0"/>
                <a:cs typeface="Arial" charset="0"/>
              </a:rPr>
              <a:t> </a:t>
            </a:r>
            <a:br>
              <a:rPr lang="nb-NO" sz="1200" dirty="0">
                <a:latin typeface="Calibri" pitchFamily="34" charset="0"/>
                <a:cs typeface="Arial" charset="0"/>
              </a:rPr>
            </a:br>
            <a:r>
              <a:rPr lang="nb-NO" sz="1200" dirty="0">
                <a:latin typeface="Calibri" pitchFamily="34" charset="0"/>
                <a:cs typeface="Arial" charset="0"/>
              </a:rPr>
              <a:t>-         </a:t>
            </a:r>
            <a:r>
              <a:rPr lang="nb-NO" sz="1400" dirty="0">
                <a:latin typeface="Calibri" pitchFamily="34" charset="0"/>
                <a:cs typeface="Arial" charset="0"/>
              </a:rPr>
              <a:t>Oslo</a:t>
            </a:r>
            <a:endParaRPr lang="nb-NO" sz="1400" b="1" dirty="0">
              <a:cs typeface="Arial" charset="0"/>
            </a:endParaRPr>
          </a:p>
        </p:txBody>
      </p:sp>
      <p:cxnSp>
        <p:nvCxnSpPr>
          <p:cNvPr id="22533" name="Rett linje 19"/>
          <p:cNvCxnSpPr>
            <a:cxnSpLocks noChangeShapeType="1"/>
          </p:cNvCxnSpPr>
          <p:nvPr/>
        </p:nvCxnSpPr>
        <p:spPr bwMode="auto">
          <a:xfrm rot="16200000" flipH="1">
            <a:off x="3907632" y="2259806"/>
            <a:ext cx="277812" cy="187325"/>
          </a:xfrm>
          <a:prstGeom prst="line">
            <a:avLst/>
          </a:prstGeom>
          <a:noFill/>
          <a:ln w="76200">
            <a:solidFill>
              <a:srgbClr val="00CC98"/>
            </a:solidFill>
            <a:round/>
            <a:headEnd/>
            <a:tailEnd/>
          </a:ln>
        </p:spPr>
      </p:cxnSp>
      <p:cxnSp>
        <p:nvCxnSpPr>
          <p:cNvPr id="22534" name="Rett linje 21"/>
          <p:cNvCxnSpPr>
            <a:cxnSpLocks noChangeShapeType="1"/>
          </p:cNvCxnSpPr>
          <p:nvPr/>
        </p:nvCxnSpPr>
        <p:spPr bwMode="auto">
          <a:xfrm>
            <a:off x="3187700" y="3429001"/>
            <a:ext cx="232172" cy="144015"/>
          </a:xfrm>
          <a:prstGeom prst="line">
            <a:avLst/>
          </a:prstGeom>
          <a:noFill/>
          <a:ln w="76200">
            <a:solidFill>
              <a:srgbClr val="00CC98"/>
            </a:solidFill>
            <a:round/>
            <a:headEnd/>
            <a:tailEnd/>
          </a:ln>
        </p:spPr>
      </p:cxnSp>
      <p:cxnSp>
        <p:nvCxnSpPr>
          <p:cNvPr id="22535" name="Rett linje 23"/>
          <p:cNvCxnSpPr>
            <a:cxnSpLocks noChangeShapeType="1"/>
          </p:cNvCxnSpPr>
          <p:nvPr/>
        </p:nvCxnSpPr>
        <p:spPr bwMode="auto">
          <a:xfrm>
            <a:off x="2219571" y="4547729"/>
            <a:ext cx="719137" cy="144462"/>
          </a:xfrm>
          <a:prstGeom prst="line">
            <a:avLst/>
          </a:prstGeom>
          <a:noFill/>
          <a:ln w="76200">
            <a:solidFill>
              <a:srgbClr val="00CC98"/>
            </a:solidFill>
            <a:round/>
            <a:headEnd/>
            <a:tailEnd/>
          </a:ln>
        </p:spPr>
      </p:cxnSp>
      <p:cxnSp>
        <p:nvCxnSpPr>
          <p:cNvPr id="22536" name="Rett linje 27"/>
          <p:cNvCxnSpPr>
            <a:cxnSpLocks noChangeShapeType="1"/>
          </p:cNvCxnSpPr>
          <p:nvPr/>
        </p:nvCxnSpPr>
        <p:spPr bwMode="auto">
          <a:xfrm>
            <a:off x="1691482" y="4712370"/>
            <a:ext cx="792956" cy="1309018"/>
          </a:xfrm>
          <a:prstGeom prst="line">
            <a:avLst/>
          </a:prstGeom>
          <a:noFill/>
          <a:ln w="76200">
            <a:solidFill>
              <a:srgbClr val="00CC98"/>
            </a:solidFill>
            <a:round/>
            <a:headEnd/>
            <a:tailEnd/>
          </a:ln>
        </p:spPr>
      </p:cxnSp>
      <p:sp>
        <p:nvSpPr>
          <p:cNvPr id="32" name="Ellipse 31"/>
          <p:cNvSpPr/>
          <p:nvPr/>
        </p:nvSpPr>
        <p:spPr>
          <a:xfrm>
            <a:off x="2527300" y="4786313"/>
            <a:ext cx="660400" cy="7143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a:p>
        </p:txBody>
      </p:sp>
      <p:sp>
        <p:nvSpPr>
          <p:cNvPr id="22538" name="TekstSylinder 37"/>
          <p:cNvSpPr txBox="1">
            <a:spLocks noChangeArrowheads="1"/>
          </p:cNvSpPr>
          <p:nvPr/>
        </p:nvSpPr>
        <p:spPr bwMode="auto">
          <a:xfrm>
            <a:off x="4643438" y="1844675"/>
            <a:ext cx="336550" cy="457200"/>
          </a:xfrm>
          <a:prstGeom prst="rect">
            <a:avLst/>
          </a:prstGeom>
          <a:noFill/>
          <a:ln w="9525">
            <a:noFill/>
            <a:miter lim="800000"/>
            <a:headEnd/>
            <a:tailEnd/>
          </a:ln>
        </p:spPr>
        <p:txBody>
          <a:bodyPr wrap="none">
            <a:spAutoFit/>
          </a:bodyPr>
          <a:lstStyle/>
          <a:p>
            <a:r>
              <a:rPr lang="nb-NO">
                <a:solidFill>
                  <a:srgbClr val="0066FF"/>
                </a:solidFill>
                <a:latin typeface="Times New Roman" pitchFamily="18" charset="0"/>
                <a:cs typeface="Arial" charset="0"/>
              </a:rPr>
              <a:t>1</a:t>
            </a:r>
          </a:p>
        </p:txBody>
      </p:sp>
      <p:sp>
        <p:nvSpPr>
          <p:cNvPr id="22539" name="TekstSylinder 38"/>
          <p:cNvSpPr txBox="1">
            <a:spLocks noChangeArrowheads="1"/>
          </p:cNvSpPr>
          <p:nvPr/>
        </p:nvSpPr>
        <p:spPr bwMode="auto">
          <a:xfrm>
            <a:off x="3348038" y="2852738"/>
            <a:ext cx="336550" cy="457200"/>
          </a:xfrm>
          <a:prstGeom prst="rect">
            <a:avLst/>
          </a:prstGeom>
          <a:noFill/>
          <a:ln w="9525">
            <a:noFill/>
            <a:miter lim="800000"/>
            <a:headEnd/>
            <a:tailEnd/>
          </a:ln>
        </p:spPr>
        <p:txBody>
          <a:bodyPr wrap="none">
            <a:spAutoFit/>
          </a:bodyPr>
          <a:lstStyle/>
          <a:p>
            <a:r>
              <a:rPr lang="nb-NO" dirty="0">
                <a:solidFill>
                  <a:srgbClr val="0066FF"/>
                </a:solidFill>
                <a:latin typeface="Times New Roman" pitchFamily="18" charset="0"/>
                <a:cs typeface="Arial" charset="0"/>
              </a:rPr>
              <a:t>2</a:t>
            </a:r>
          </a:p>
        </p:txBody>
      </p:sp>
      <p:sp>
        <p:nvSpPr>
          <p:cNvPr id="22540" name="TekstSylinder 39"/>
          <p:cNvSpPr txBox="1">
            <a:spLocks noChangeArrowheads="1"/>
          </p:cNvSpPr>
          <p:nvPr/>
        </p:nvSpPr>
        <p:spPr bwMode="auto">
          <a:xfrm>
            <a:off x="2969964" y="3712067"/>
            <a:ext cx="338554" cy="461665"/>
          </a:xfrm>
          <a:prstGeom prst="rect">
            <a:avLst/>
          </a:prstGeom>
          <a:noFill/>
          <a:ln w="9525">
            <a:noFill/>
            <a:miter lim="800000"/>
            <a:headEnd/>
            <a:tailEnd/>
          </a:ln>
        </p:spPr>
        <p:txBody>
          <a:bodyPr wrap="none">
            <a:spAutoFit/>
          </a:bodyPr>
          <a:lstStyle/>
          <a:p>
            <a:r>
              <a:rPr lang="nb-NO" dirty="0">
                <a:solidFill>
                  <a:srgbClr val="0066FF"/>
                </a:solidFill>
                <a:latin typeface="Times New Roman" pitchFamily="18" charset="0"/>
                <a:cs typeface="Arial" charset="0"/>
              </a:rPr>
              <a:t>3</a:t>
            </a:r>
          </a:p>
        </p:txBody>
      </p:sp>
      <p:sp>
        <p:nvSpPr>
          <p:cNvPr id="22541" name="TekstSylinder 40"/>
          <p:cNvSpPr txBox="1">
            <a:spLocks noChangeArrowheads="1"/>
          </p:cNvSpPr>
          <p:nvPr/>
        </p:nvSpPr>
        <p:spPr bwMode="auto">
          <a:xfrm>
            <a:off x="2659063" y="5072063"/>
            <a:ext cx="310901" cy="457200"/>
          </a:xfrm>
          <a:prstGeom prst="rect">
            <a:avLst/>
          </a:prstGeom>
          <a:noFill/>
          <a:ln w="9525">
            <a:noFill/>
            <a:miter lim="800000"/>
            <a:headEnd/>
            <a:tailEnd/>
          </a:ln>
        </p:spPr>
        <p:txBody>
          <a:bodyPr wrap="square">
            <a:spAutoFit/>
          </a:bodyPr>
          <a:lstStyle/>
          <a:p>
            <a:r>
              <a:rPr lang="nb-NO" dirty="0">
                <a:solidFill>
                  <a:srgbClr val="0066FF"/>
                </a:solidFill>
                <a:latin typeface="Times New Roman" pitchFamily="18" charset="0"/>
                <a:cs typeface="Arial" charset="0"/>
              </a:rPr>
              <a:t>4</a:t>
            </a:r>
          </a:p>
        </p:txBody>
      </p:sp>
      <p:sp>
        <p:nvSpPr>
          <p:cNvPr id="22542" name="TekstSylinder 41"/>
          <p:cNvSpPr txBox="1">
            <a:spLocks noChangeArrowheads="1"/>
          </p:cNvSpPr>
          <p:nvPr/>
        </p:nvSpPr>
        <p:spPr bwMode="auto">
          <a:xfrm>
            <a:off x="2339975" y="5157788"/>
            <a:ext cx="336550" cy="457200"/>
          </a:xfrm>
          <a:prstGeom prst="rect">
            <a:avLst/>
          </a:prstGeom>
          <a:noFill/>
          <a:ln w="9525">
            <a:noFill/>
            <a:miter lim="800000"/>
            <a:headEnd/>
            <a:tailEnd/>
          </a:ln>
        </p:spPr>
        <p:txBody>
          <a:bodyPr wrap="none">
            <a:spAutoFit/>
          </a:bodyPr>
          <a:lstStyle/>
          <a:p>
            <a:r>
              <a:rPr lang="nb-NO" dirty="0">
                <a:solidFill>
                  <a:srgbClr val="0066FF"/>
                </a:solidFill>
                <a:latin typeface="Times New Roman" pitchFamily="18" charset="0"/>
                <a:cs typeface="Arial" charset="0"/>
              </a:rPr>
              <a:t>5</a:t>
            </a:r>
          </a:p>
        </p:txBody>
      </p:sp>
      <p:sp>
        <p:nvSpPr>
          <p:cNvPr id="22543" name="TekstSylinder 42"/>
          <p:cNvSpPr txBox="1">
            <a:spLocks noChangeArrowheads="1"/>
          </p:cNvSpPr>
          <p:nvPr/>
        </p:nvSpPr>
        <p:spPr bwMode="auto">
          <a:xfrm>
            <a:off x="2555875" y="5589588"/>
            <a:ext cx="336550" cy="457200"/>
          </a:xfrm>
          <a:prstGeom prst="rect">
            <a:avLst/>
          </a:prstGeom>
          <a:noFill/>
          <a:ln w="9525">
            <a:noFill/>
            <a:miter lim="800000"/>
            <a:headEnd/>
            <a:tailEnd/>
          </a:ln>
        </p:spPr>
        <p:txBody>
          <a:bodyPr wrap="none">
            <a:spAutoFit/>
          </a:bodyPr>
          <a:lstStyle/>
          <a:p>
            <a:r>
              <a:rPr lang="nb-NO">
                <a:solidFill>
                  <a:srgbClr val="0066FF"/>
                </a:solidFill>
                <a:latin typeface="Times New Roman" pitchFamily="18" charset="0"/>
                <a:cs typeface="Arial" charset="0"/>
              </a:rPr>
              <a:t>6</a:t>
            </a:r>
          </a:p>
        </p:txBody>
      </p:sp>
      <p:sp>
        <p:nvSpPr>
          <p:cNvPr id="22544" name="TekstSylinder 43"/>
          <p:cNvSpPr txBox="1">
            <a:spLocks noChangeArrowheads="1"/>
          </p:cNvSpPr>
          <p:nvPr/>
        </p:nvSpPr>
        <p:spPr bwMode="auto">
          <a:xfrm>
            <a:off x="1763713" y="5661025"/>
            <a:ext cx="336550" cy="457200"/>
          </a:xfrm>
          <a:prstGeom prst="rect">
            <a:avLst/>
          </a:prstGeom>
          <a:noFill/>
          <a:ln w="9525">
            <a:noFill/>
            <a:miter lim="800000"/>
            <a:headEnd/>
            <a:tailEnd/>
          </a:ln>
        </p:spPr>
        <p:txBody>
          <a:bodyPr wrap="none">
            <a:spAutoFit/>
          </a:bodyPr>
          <a:lstStyle/>
          <a:p>
            <a:r>
              <a:rPr lang="nb-NO">
                <a:solidFill>
                  <a:srgbClr val="0066FF"/>
                </a:solidFill>
                <a:latin typeface="Times New Roman" pitchFamily="18" charset="0"/>
                <a:cs typeface="Arial" charset="0"/>
              </a:rPr>
              <a:t>7</a:t>
            </a:r>
          </a:p>
        </p:txBody>
      </p:sp>
      <p:sp>
        <p:nvSpPr>
          <p:cNvPr id="22545" name="TekstSylinder 44"/>
          <p:cNvSpPr txBox="1">
            <a:spLocks noChangeArrowheads="1"/>
          </p:cNvSpPr>
          <p:nvPr/>
        </p:nvSpPr>
        <p:spPr bwMode="auto">
          <a:xfrm>
            <a:off x="1763713" y="260350"/>
            <a:ext cx="7062787" cy="579438"/>
          </a:xfrm>
          <a:prstGeom prst="rect">
            <a:avLst/>
          </a:prstGeom>
          <a:noFill/>
          <a:ln w="9525">
            <a:noFill/>
            <a:miter lim="800000"/>
            <a:headEnd/>
            <a:tailEnd/>
          </a:ln>
        </p:spPr>
        <p:txBody>
          <a:bodyPr>
            <a:spAutoFit/>
          </a:bodyPr>
          <a:lstStyle/>
          <a:p>
            <a:pPr algn="ctr"/>
            <a:r>
              <a:rPr lang="nb-NO" sz="3200" b="1">
                <a:solidFill>
                  <a:srgbClr val="594FDB"/>
                </a:solidFill>
                <a:latin typeface="Calibri" pitchFamily="34" charset="0"/>
                <a:cs typeface="Arial" charset="0"/>
              </a:rPr>
              <a:t>AVDELINGER OG REGIONER</a:t>
            </a:r>
          </a:p>
        </p:txBody>
      </p:sp>
      <p:sp>
        <p:nvSpPr>
          <p:cNvPr id="22546" name="Line 19"/>
          <p:cNvSpPr>
            <a:spLocks noChangeShapeType="1"/>
          </p:cNvSpPr>
          <p:nvPr/>
        </p:nvSpPr>
        <p:spPr bwMode="auto">
          <a:xfrm>
            <a:off x="2410285" y="4629151"/>
            <a:ext cx="265112" cy="863600"/>
          </a:xfrm>
          <a:prstGeom prst="line">
            <a:avLst/>
          </a:prstGeom>
          <a:noFill/>
          <a:ln w="76200">
            <a:solidFill>
              <a:srgbClr val="00CC98"/>
            </a:solidFill>
            <a:round/>
            <a:headEnd/>
            <a:tailEnd/>
          </a:ln>
        </p:spPr>
        <p:txBody>
          <a:bodyPr/>
          <a:lstStyle/>
          <a:p>
            <a:endParaRPr lang="nb-NO"/>
          </a:p>
        </p:txBody>
      </p:sp>
      <p:sp>
        <p:nvSpPr>
          <p:cNvPr id="22547" name="Line 20"/>
          <p:cNvSpPr>
            <a:spLocks noChangeShapeType="1"/>
          </p:cNvSpPr>
          <p:nvPr/>
        </p:nvSpPr>
        <p:spPr bwMode="auto">
          <a:xfrm>
            <a:off x="2711450" y="5445125"/>
            <a:ext cx="265113" cy="288925"/>
          </a:xfrm>
          <a:prstGeom prst="line">
            <a:avLst/>
          </a:prstGeom>
          <a:noFill/>
          <a:ln w="76200">
            <a:solidFill>
              <a:srgbClr val="00CC98"/>
            </a:solidFill>
            <a:round/>
            <a:headEnd/>
            <a:tailEnd/>
          </a:ln>
        </p:spPr>
        <p:txBody>
          <a:bodyPr/>
          <a:lstStyle/>
          <a:p>
            <a:endParaRPr lang="nb-NO"/>
          </a:p>
        </p:txBody>
      </p:sp>
      <p:sp>
        <p:nvSpPr>
          <p:cNvPr id="22548" name="Line 22"/>
          <p:cNvSpPr>
            <a:spLocks noChangeShapeType="1"/>
          </p:cNvSpPr>
          <p:nvPr/>
        </p:nvSpPr>
        <p:spPr bwMode="auto">
          <a:xfrm>
            <a:off x="2195513" y="5589588"/>
            <a:ext cx="647700" cy="0"/>
          </a:xfrm>
          <a:prstGeom prst="line">
            <a:avLst/>
          </a:prstGeom>
          <a:noFill/>
          <a:ln w="76200">
            <a:solidFill>
              <a:srgbClr val="00CC98"/>
            </a:solidFill>
            <a:round/>
            <a:headEnd/>
            <a:tailEnd/>
          </a:ln>
        </p:spPr>
        <p:txBody>
          <a:bodyPr/>
          <a:lstStyle/>
          <a:p>
            <a:endParaRPr lang="nb-NO"/>
          </a:p>
        </p:txBody>
      </p:sp>
      <p:sp>
        <p:nvSpPr>
          <p:cNvPr id="22549" name="Line 23"/>
          <p:cNvSpPr>
            <a:spLocks noChangeShapeType="1"/>
          </p:cNvSpPr>
          <p:nvPr/>
        </p:nvSpPr>
        <p:spPr bwMode="auto">
          <a:xfrm flipV="1">
            <a:off x="2076342" y="4664744"/>
            <a:ext cx="387350" cy="790575"/>
          </a:xfrm>
          <a:prstGeom prst="line">
            <a:avLst/>
          </a:prstGeom>
          <a:noFill/>
          <a:ln w="76200">
            <a:solidFill>
              <a:srgbClr val="00CC98"/>
            </a:solidFill>
            <a:round/>
            <a:headEnd/>
            <a:tailEnd/>
          </a:ln>
        </p:spPr>
        <p:txBody>
          <a:bodyPr/>
          <a:lstStyle/>
          <a:p>
            <a:endParaRPr lang="nb-NO"/>
          </a:p>
        </p:txBody>
      </p:sp>
      <p:cxnSp>
        <p:nvCxnSpPr>
          <p:cNvPr id="23" name="Rett linje 22"/>
          <p:cNvCxnSpPr>
            <a:cxnSpLocks/>
          </p:cNvCxnSpPr>
          <p:nvPr/>
        </p:nvCxnSpPr>
        <p:spPr>
          <a:xfrm flipH="1">
            <a:off x="2574235" y="5455319"/>
            <a:ext cx="119728" cy="80777"/>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Rett linje 26"/>
          <p:cNvCxnSpPr/>
          <p:nvPr/>
        </p:nvCxnSpPr>
        <p:spPr>
          <a:xfrm flipV="1">
            <a:off x="2771800" y="4869160"/>
            <a:ext cx="864096" cy="64842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kstSylinder 27"/>
          <p:cNvSpPr txBox="1"/>
          <p:nvPr/>
        </p:nvSpPr>
        <p:spPr>
          <a:xfrm>
            <a:off x="3563888" y="4653136"/>
            <a:ext cx="432048" cy="461665"/>
          </a:xfrm>
          <a:prstGeom prst="rect">
            <a:avLst/>
          </a:prstGeom>
          <a:noFill/>
        </p:spPr>
        <p:txBody>
          <a:bodyPr wrap="square" rtlCol="0">
            <a:spAutoFit/>
          </a:bodyPr>
          <a:lstStyle/>
          <a:p>
            <a:r>
              <a:rPr lang="nb-NO" dirty="0">
                <a:solidFill>
                  <a:schemeClr val="accent5"/>
                </a:solidFill>
                <a:latin typeface="Times New Roman" pitchFamily="18" charset="0"/>
                <a:cs typeface="Times New Roman" pitchFamily="18" charset="0"/>
              </a:rPr>
              <a:t>8</a:t>
            </a:r>
          </a:p>
        </p:txBody>
      </p:sp>
    </p:spTree>
    <p:extLst>
      <p:ext uri="{BB962C8B-B14F-4D97-AF65-F5344CB8AC3E}">
        <p14:creationId xmlns:p14="http://schemas.microsoft.com/office/powerpoint/2010/main" val="3451080663"/>
      </p:ext>
    </p:extLst>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94ED919-7337-4A8C-8DBF-0DDC4B5DBDCE}"/>
              </a:ext>
            </a:extLst>
          </p:cNvPr>
          <p:cNvSpPr>
            <a:spLocks noGrp="1"/>
          </p:cNvSpPr>
          <p:nvPr>
            <p:ph type="title"/>
          </p:nvPr>
        </p:nvSpPr>
        <p:spPr/>
        <p:txBody>
          <a:bodyPr/>
          <a:lstStyle/>
          <a:p>
            <a:pPr algn="ctr"/>
            <a:r>
              <a:rPr lang="nb-NO" dirty="0"/>
              <a:t>Hvem er vi?</a:t>
            </a:r>
          </a:p>
        </p:txBody>
      </p:sp>
      <p:sp>
        <p:nvSpPr>
          <p:cNvPr id="3" name="Plassholder for innhold 2">
            <a:extLst>
              <a:ext uri="{FF2B5EF4-FFF2-40B4-BE49-F238E27FC236}">
                <a16:creationId xmlns:a16="http://schemas.microsoft.com/office/drawing/2014/main" id="{D0E3B1AF-04F5-4143-98C6-8D12C032D55A}"/>
              </a:ext>
            </a:extLst>
          </p:cNvPr>
          <p:cNvSpPr>
            <a:spLocks noGrp="1"/>
          </p:cNvSpPr>
          <p:nvPr>
            <p:ph idx="1"/>
          </p:nvPr>
        </p:nvSpPr>
        <p:spPr/>
        <p:txBody>
          <a:bodyPr/>
          <a:lstStyle/>
          <a:p>
            <a:r>
              <a:rPr lang="nb-NO" dirty="0"/>
              <a:t>Vi er en partipolitisk uavhengig medlems- og interesseorganisasjon</a:t>
            </a:r>
          </a:p>
          <a:p>
            <a:r>
              <a:rPr lang="nb-NO" dirty="0"/>
              <a:t>Per dato har FSF 39 avdelinger med </a:t>
            </a:r>
            <a:br>
              <a:rPr lang="nb-NO" dirty="0"/>
            </a:br>
            <a:r>
              <a:rPr lang="nb-NO" dirty="0" err="1"/>
              <a:t>ca</a:t>
            </a:r>
            <a:r>
              <a:rPr lang="nb-NO" dirty="0"/>
              <a:t> 6.120 medlemmer</a:t>
            </a:r>
          </a:p>
          <a:p>
            <a:r>
              <a:rPr lang="nb-NO" dirty="0"/>
              <a:t>FSF er det største pensjonistforbundet i staten</a:t>
            </a:r>
          </a:p>
          <a:p>
            <a:r>
              <a:rPr lang="nb-NO" dirty="0"/>
              <a:t>FSF bistår enkeltmedlemmer med veiledning</a:t>
            </a:r>
          </a:p>
          <a:p>
            <a:r>
              <a:rPr lang="nb-NO" dirty="0"/>
              <a:t>FSF er en sosial møteplass for sine medlemmer</a:t>
            </a:r>
          </a:p>
          <a:p>
            <a:endParaRPr lang="nb-NO" dirty="0"/>
          </a:p>
          <a:p>
            <a:endParaRPr lang="nb-NO" dirty="0"/>
          </a:p>
        </p:txBody>
      </p:sp>
      <p:sp>
        <p:nvSpPr>
          <p:cNvPr id="4" name="Plassholder for dato 3">
            <a:extLst>
              <a:ext uri="{FF2B5EF4-FFF2-40B4-BE49-F238E27FC236}">
                <a16:creationId xmlns:a16="http://schemas.microsoft.com/office/drawing/2014/main" id="{0B4A9510-7591-4873-97B6-9A6CE24C6384}"/>
              </a:ext>
            </a:extLst>
          </p:cNvPr>
          <p:cNvSpPr>
            <a:spLocks noGrp="1"/>
          </p:cNvSpPr>
          <p:nvPr>
            <p:ph type="dt" sz="half" idx="10"/>
          </p:nvPr>
        </p:nvSpPr>
        <p:spPr/>
        <p:txBody>
          <a:bodyPr/>
          <a:lstStyle/>
          <a:p>
            <a:pPr>
              <a:defRPr/>
            </a:pPr>
            <a:r>
              <a:rPr lang="nb-NO" dirty="0"/>
              <a:t>31.05.2018</a:t>
            </a:r>
          </a:p>
        </p:txBody>
      </p:sp>
      <p:sp>
        <p:nvSpPr>
          <p:cNvPr id="5" name="Plassholder for bunntekst 4">
            <a:extLst>
              <a:ext uri="{FF2B5EF4-FFF2-40B4-BE49-F238E27FC236}">
                <a16:creationId xmlns:a16="http://schemas.microsoft.com/office/drawing/2014/main" id="{FE39B44B-F51E-41BF-850F-3A39461A5EC7}"/>
              </a:ext>
            </a:extLst>
          </p:cNvPr>
          <p:cNvSpPr>
            <a:spLocks noGrp="1"/>
          </p:cNvSpPr>
          <p:nvPr>
            <p:ph type="ftr" sz="quarter" idx="11"/>
          </p:nvPr>
        </p:nvSpPr>
        <p:spPr/>
        <p:txBody>
          <a:bodyPr/>
          <a:lstStyle/>
          <a:p>
            <a:pPr>
              <a:defRPr/>
            </a:pPr>
            <a:r>
              <a:rPr lang="nb-NO" dirty="0"/>
              <a:t>FORSVARETS SENIORFORBUND STIFTET 15 FEBRUAR 1983</a:t>
            </a:r>
          </a:p>
        </p:txBody>
      </p:sp>
      <p:sp>
        <p:nvSpPr>
          <p:cNvPr id="6" name="Plassholder for lysbildenummer 5">
            <a:extLst>
              <a:ext uri="{FF2B5EF4-FFF2-40B4-BE49-F238E27FC236}">
                <a16:creationId xmlns:a16="http://schemas.microsoft.com/office/drawing/2014/main" id="{17C74263-6B0F-4BB9-A297-733CAFBFB16F}"/>
              </a:ext>
            </a:extLst>
          </p:cNvPr>
          <p:cNvSpPr>
            <a:spLocks noGrp="1"/>
          </p:cNvSpPr>
          <p:nvPr>
            <p:ph type="sldNum" sz="quarter" idx="12"/>
          </p:nvPr>
        </p:nvSpPr>
        <p:spPr/>
        <p:txBody>
          <a:bodyPr/>
          <a:lstStyle/>
          <a:p>
            <a:pPr>
              <a:defRPr/>
            </a:pPr>
            <a:fld id="{A3B23605-069D-46C2-9004-89B1558930DA}" type="slidenum">
              <a:rPr lang="nb-NO" smtClean="0"/>
              <a:pPr>
                <a:defRPr/>
              </a:pPr>
              <a:t>6</a:t>
            </a:fld>
            <a:endParaRPr lang="nb-NO"/>
          </a:p>
        </p:txBody>
      </p:sp>
    </p:spTree>
    <p:extLst>
      <p:ext uri="{BB962C8B-B14F-4D97-AF65-F5344CB8AC3E}">
        <p14:creationId xmlns:p14="http://schemas.microsoft.com/office/powerpoint/2010/main" val="219227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331639" y="269875"/>
            <a:ext cx="7366273" cy="1143000"/>
          </a:xfrm>
        </p:spPr>
        <p:txBody>
          <a:bodyPr/>
          <a:lstStyle/>
          <a:p>
            <a:pPr algn="ctr"/>
            <a:r>
              <a:rPr lang="nb-NO" dirty="0"/>
              <a:t>Hva gjør vi?</a:t>
            </a:r>
          </a:p>
        </p:txBody>
      </p:sp>
      <p:sp>
        <p:nvSpPr>
          <p:cNvPr id="3" name="Plassholder for innhold 2"/>
          <p:cNvSpPr>
            <a:spLocks noGrp="1"/>
          </p:cNvSpPr>
          <p:nvPr>
            <p:ph idx="1"/>
          </p:nvPr>
        </p:nvSpPr>
        <p:spPr>
          <a:xfrm>
            <a:off x="457200" y="1412776"/>
            <a:ext cx="8229600" cy="4713387"/>
          </a:xfrm>
        </p:spPr>
        <p:txBody>
          <a:bodyPr/>
          <a:lstStyle/>
          <a:p>
            <a:r>
              <a:rPr lang="nb-NO" sz="2800" dirty="0"/>
              <a:t>Vi forsvarer dine pensjonsrettigheter</a:t>
            </a:r>
          </a:p>
          <a:p>
            <a:r>
              <a:rPr lang="nb-NO" sz="2800" dirty="0"/>
              <a:t>Vi arbeider for å styrke pensjonistenes stilling i samfunnet</a:t>
            </a:r>
          </a:p>
          <a:p>
            <a:r>
              <a:rPr lang="nb-NO" sz="2800" dirty="0"/>
              <a:t>Vi har drøftinger med regjeringen og gir innspill til statsbudsjettet</a:t>
            </a:r>
          </a:p>
          <a:p>
            <a:r>
              <a:rPr lang="nb-NO" sz="2800" dirty="0"/>
              <a:t>Vi arbeider for å styrke Forsvarets stilling i samfunnet</a:t>
            </a:r>
          </a:p>
          <a:p>
            <a:r>
              <a:rPr lang="nb-NO" sz="2800" dirty="0"/>
              <a:t>Vi samarbeider nært og godt med Statens pensjonskasse</a:t>
            </a:r>
          </a:p>
          <a:p>
            <a:r>
              <a:rPr lang="nb-NO" sz="2800" dirty="0"/>
              <a:t>Vi foretar analyser og avgir høringsuttalelser </a:t>
            </a:r>
            <a:r>
              <a:rPr lang="nb-NO" sz="2800" dirty="0" err="1"/>
              <a:t>ifm</a:t>
            </a:r>
            <a:r>
              <a:rPr lang="nb-NO" sz="2800" dirty="0"/>
              <a:t> forslag til nye lover/lovendringer/forskrifter</a:t>
            </a:r>
          </a:p>
          <a:p>
            <a:r>
              <a:rPr lang="nb-NO" sz="2800" dirty="0"/>
              <a:t>Vi har jevnlig møte med Forsvarets ledelse</a:t>
            </a:r>
          </a:p>
        </p:txBody>
      </p:sp>
      <p:sp>
        <p:nvSpPr>
          <p:cNvPr id="4" name="Plassholder for dato 3"/>
          <p:cNvSpPr>
            <a:spLocks noGrp="1"/>
          </p:cNvSpPr>
          <p:nvPr>
            <p:ph type="dt" sz="half" idx="10"/>
          </p:nvPr>
        </p:nvSpPr>
        <p:spPr/>
        <p:txBody>
          <a:bodyPr/>
          <a:lstStyle/>
          <a:p>
            <a:pPr>
              <a:defRPr/>
            </a:pPr>
            <a:endParaRPr lang="nb-NO" dirty="0"/>
          </a:p>
        </p:txBody>
      </p:sp>
      <p:sp>
        <p:nvSpPr>
          <p:cNvPr id="5" name="Plassholder for bunntekst 4"/>
          <p:cNvSpPr>
            <a:spLocks noGrp="1"/>
          </p:cNvSpPr>
          <p:nvPr>
            <p:ph type="ftr" sz="quarter" idx="11"/>
          </p:nvPr>
        </p:nvSpPr>
        <p:spPr/>
        <p:txBody>
          <a:bodyPr/>
          <a:lstStyle/>
          <a:p>
            <a:pPr>
              <a:defRPr/>
            </a:pPr>
            <a:r>
              <a:rPr lang="nb-NO"/>
              <a:t>FORSVARETS SENIORFORBUND STIFTET 15 FEBRUAR 1983</a:t>
            </a:r>
          </a:p>
        </p:txBody>
      </p:sp>
      <p:sp>
        <p:nvSpPr>
          <p:cNvPr id="6" name="Plassholder for lysbildenummer 5"/>
          <p:cNvSpPr>
            <a:spLocks noGrp="1"/>
          </p:cNvSpPr>
          <p:nvPr>
            <p:ph type="sldNum" sz="quarter" idx="12"/>
          </p:nvPr>
        </p:nvSpPr>
        <p:spPr/>
        <p:txBody>
          <a:bodyPr/>
          <a:lstStyle/>
          <a:p>
            <a:pPr>
              <a:defRPr/>
            </a:pPr>
            <a:fld id="{A3B23605-069D-46C2-9004-89B1558930DA}" type="slidenum">
              <a:rPr lang="nb-NO" smtClean="0"/>
              <a:pPr>
                <a:defRPr/>
              </a:pPr>
              <a:t>7</a:t>
            </a:fld>
            <a:endParaRPr lang="nb-NO"/>
          </a:p>
        </p:txBody>
      </p:sp>
    </p:spTree>
    <p:extLst>
      <p:ext uri="{BB962C8B-B14F-4D97-AF65-F5344CB8AC3E}">
        <p14:creationId xmlns:p14="http://schemas.microsoft.com/office/powerpoint/2010/main" val="285134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6FB1848-79CA-4F65-B672-7CAE31368C76}"/>
              </a:ext>
            </a:extLst>
          </p:cNvPr>
          <p:cNvSpPr>
            <a:spLocks noGrp="1"/>
          </p:cNvSpPr>
          <p:nvPr>
            <p:ph type="title"/>
          </p:nvPr>
        </p:nvSpPr>
        <p:spPr/>
        <p:txBody>
          <a:bodyPr/>
          <a:lstStyle/>
          <a:p>
            <a:pPr algn="ctr"/>
            <a:r>
              <a:rPr lang="nb-NO" dirty="0"/>
              <a:t>Hvorfor bli medlem i FSF?</a:t>
            </a:r>
          </a:p>
        </p:txBody>
      </p:sp>
      <p:sp>
        <p:nvSpPr>
          <p:cNvPr id="3" name="Plassholder for innhold 2">
            <a:extLst>
              <a:ext uri="{FF2B5EF4-FFF2-40B4-BE49-F238E27FC236}">
                <a16:creationId xmlns:a16="http://schemas.microsoft.com/office/drawing/2014/main" id="{E688A9F1-CAFA-4ECF-9C9E-455080B9DCEA}"/>
              </a:ext>
            </a:extLst>
          </p:cNvPr>
          <p:cNvSpPr>
            <a:spLocks noGrp="1"/>
          </p:cNvSpPr>
          <p:nvPr>
            <p:ph idx="1"/>
          </p:nvPr>
        </p:nvSpPr>
        <p:spPr/>
        <p:txBody>
          <a:bodyPr/>
          <a:lstStyle/>
          <a:p>
            <a:r>
              <a:rPr lang="nb-NO" dirty="0"/>
              <a:t>En enkel måte å treffe nye og gamle venner</a:t>
            </a:r>
          </a:p>
          <a:p>
            <a:r>
              <a:rPr lang="nb-NO" dirty="0"/>
              <a:t>Delta i aktiviteter, hyggekvelder og reiser</a:t>
            </a:r>
          </a:p>
          <a:p>
            <a:r>
              <a:rPr lang="nb-NO" dirty="0"/>
              <a:t>Vi kjemper for seniorenes kår i samfunnet</a:t>
            </a:r>
          </a:p>
          <a:p>
            <a:r>
              <a:rPr lang="nb-NO" dirty="0"/>
              <a:t>Både sentrale og lokale medlemsfordeler</a:t>
            </a:r>
          </a:p>
          <a:p>
            <a:r>
              <a:rPr lang="nb-NO" dirty="0"/>
              <a:t>4 nummer av medlemsbladet «Medlemskontakt»</a:t>
            </a:r>
          </a:p>
        </p:txBody>
      </p:sp>
      <p:sp>
        <p:nvSpPr>
          <p:cNvPr id="4" name="Plassholder for dato 3">
            <a:extLst>
              <a:ext uri="{FF2B5EF4-FFF2-40B4-BE49-F238E27FC236}">
                <a16:creationId xmlns:a16="http://schemas.microsoft.com/office/drawing/2014/main" id="{34A97530-A868-4EDA-9FE6-2E088732B04D}"/>
              </a:ext>
            </a:extLst>
          </p:cNvPr>
          <p:cNvSpPr>
            <a:spLocks noGrp="1"/>
          </p:cNvSpPr>
          <p:nvPr>
            <p:ph type="dt" sz="half" idx="10"/>
          </p:nvPr>
        </p:nvSpPr>
        <p:spPr/>
        <p:txBody>
          <a:bodyPr/>
          <a:lstStyle/>
          <a:p>
            <a:pPr>
              <a:defRPr/>
            </a:pPr>
            <a:r>
              <a:rPr lang="nb-NO" dirty="0"/>
              <a:t>31.05.2018</a:t>
            </a:r>
          </a:p>
        </p:txBody>
      </p:sp>
      <p:sp>
        <p:nvSpPr>
          <p:cNvPr id="5" name="Plassholder for bunntekst 4">
            <a:extLst>
              <a:ext uri="{FF2B5EF4-FFF2-40B4-BE49-F238E27FC236}">
                <a16:creationId xmlns:a16="http://schemas.microsoft.com/office/drawing/2014/main" id="{7BC4BA27-D895-40B5-92B3-719094F4A9C9}"/>
              </a:ext>
            </a:extLst>
          </p:cNvPr>
          <p:cNvSpPr>
            <a:spLocks noGrp="1"/>
          </p:cNvSpPr>
          <p:nvPr>
            <p:ph type="ftr" sz="quarter" idx="11"/>
          </p:nvPr>
        </p:nvSpPr>
        <p:spPr/>
        <p:txBody>
          <a:bodyPr/>
          <a:lstStyle/>
          <a:p>
            <a:pPr>
              <a:defRPr/>
            </a:pPr>
            <a:r>
              <a:rPr lang="nb-NO"/>
              <a:t>FORSVARETS SENIORFORBUND STIFTET 15 FEBRUAR 1983</a:t>
            </a:r>
          </a:p>
        </p:txBody>
      </p:sp>
      <p:sp>
        <p:nvSpPr>
          <p:cNvPr id="6" name="Plassholder for lysbildenummer 5">
            <a:extLst>
              <a:ext uri="{FF2B5EF4-FFF2-40B4-BE49-F238E27FC236}">
                <a16:creationId xmlns:a16="http://schemas.microsoft.com/office/drawing/2014/main" id="{1BEF2BA9-B16E-41E6-8C22-302E540FD465}"/>
              </a:ext>
            </a:extLst>
          </p:cNvPr>
          <p:cNvSpPr>
            <a:spLocks noGrp="1"/>
          </p:cNvSpPr>
          <p:nvPr>
            <p:ph type="sldNum" sz="quarter" idx="12"/>
          </p:nvPr>
        </p:nvSpPr>
        <p:spPr/>
        <p:txBody>
          <a:bodyPr/>
          <a:lstStyle/>
          <a:p>
            <a:pPr>
              <a:defRPr/>
            </a:pPr>
            <a:fld id="{A3B23605-069D-46C2-9004-89B1558930DA}" type="slidenum">
              <a:rPr lang="nb-NO" smtClean="0"/>
              <a:pPr>
                <a:defRPr/>
              </a:pPr>
              <a:t>8</a:t>
            </a:fld>
            <a:endParaRPr lang="nb-NO"/>
          </a:p>
        </p:txBody>
      </p:sp>
    </p:spTree>
    <p:extLst>
      <p:ext uri="{BB962C8B-B14F-4D97-AF65-F5344CB8AC3E}">
        <p14:creationId xmlns:p14="http://schemas.microsoft.com/office/powerpoint/2010/main" val="302887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71324C-EB92-4CF2-A834-D412E60214B1}"/>
              </a:ext>
            </a:extLst>
          </p:cNvPr>
          <p:cNvSpPr>
            <a:spLocks noGrp="1"/>
          </p:cNvSpPr>
          <p:nvPr>
            <p:ph type="title"/>
          </p:nvPr>
        </p:nvSpPr>
        <p:spPr>
          <a:xfrm>
            <a:off x="1475655" y="269875"/>
            <a:ext cx="7222257" cy="1143000"/>
          </a:xfrm>
        </p:spPr>
        <p:txBody>
          <a:bodyPr/>
          <a:lstStyle/>
          <a:p>
            <a:pPr algn="ctr"/>
            <a:r>
              <a:rPr lang="nb-NO" dirty="0"/>
              <a:t>Rekruttering – nye medlemmer</a:t>
            </a:r>
          </a:p>
        </p:txBody>
      </p:sp>
      <p:sp>
        <p:nvSpPr>
          <p:cNvPr id="3" name="Plassholder for innhold 2">
            <a:extLst>
              <a:ext uri="{FF2B5EF4-FFF2-40B4-BE49-F238E27FC236}">
                <a16:creationId xmlns:a16="http://schemas.microsoft.com/office/drawing/2014/main" id="{79F61BAF-1E13-443C-BACD-C023D1F70C29}"/>
              </a:ext>
            </a:extLst>
          </p:cNvPr>
          <p:cNvSpPr>
            <a:spLocks noGrp="1"/>
          </p:cNvSpPr>
          <p:nvPr>
            <p:ph idx="1"/>
          </p:nvPr>
        </p:nvSpPr>
        <p:spPr/>
        <p:txBody>
          <a:bodyPr/>
          <a:lstStyle/>
          <a:p>
            <a:r>
              <a:rPr lang="nb-NO" dirty="0"/>
              <a:t>Status FSF per dags dato: 6118 medlemmer</a:t>
            </a:r>
          </a:p>
          <a:p>
            <a:r>
              <a:rPr lang="nb-NO" dirty="0"/>
              <a:t>Nye medlemmer: 208</a:t>
            </a:r>
          </a:p>
          <a:p>
            <a:r>
              <a:rPr lang="nb-NO" dirty="0"/>
              <a:t>Frafall: 322</a:t>
            </a:r>
          </a:p>
          <a:p>
            <a:pPr lvl="1"/>
            <a:r>
              <a:rPr lang="nb-NO" dirty="0"/>
              <a:t>Utmeldte: 242</a:t>
            </a:r>
          </a:p>
          <a:p>
            <a:pPr lvl="1"/>
            <a:r>
              <a:rPr lang="nb-NO" dirty="0"/>
              <a:t>Døde: 64</a:t>
            </a:r>
          </a:p>
          <a:p>
            <a:pPr lvl="1"/>
            <a:r>
              <a:rPr lang="nb-NO" dirty="0"/>
              <a:t>Ikke bet kont: 16</a:t>
            </a:r>
          </a:p>
          <a:p>
            <a:r>
              <a:rPr lang="nb-NO" dirty="0"/>
              <a:t>FSF Ørland har </a:t>
            </a:r>
            <a:r>
              <a:rPr lang="nb-NO" dirty="0" err="1"/>
              <a:t>pt</a:t>
            </a:r>
            <a:r>
              <a:rPr lang="nb-NO" dirty="0"/>
              <a:t> 137 medlemmer - er </a:t>
            </a:r>
            <a:r>
              <a:rPr lang="nb-NO" dirty="0">
                <a:solidFill>
                  <a:srgbClr val="FF0000"/>
                </a:solidFill>
              </a:rPr>
              <a:t>RØD! </a:t>
            </a:r>
            <a:endParaRPr lang="nb-NO" dirty="0"/>
          </a:p>
        </p:txBody>
      </p:sp>
      <p:sp>
        <p:nvSpPr>
          <p:cNvPr id="4" name="Plassholder for dato 3">
            <a:extLst>
              <a:ext uri="{FF2B5EF4-FFF2-40B4-BE49-F238E27FC236}">
                <a16:creationId xmlns:a16="http://schemas.microsoft.com/office/drawing/2014/main" id="{4F01203F-F460-4991-BA5E-9A18656CAE19}"/>
              </a:ext>
            </a:extLst>
          </p:cNvPr>
          <p:cNvSpPr>
            <a:spLocks noGrp="1"/>
          </p:cNvSpPr>
          <p:nvPr>
            <p:ph type="dt" sz="half" idx="10"/>
          </p:nvPr>
        </p:nvSpPr>
        <p:spPr/>
        <p:txBody>
          <a:bodyPr/>
          <a:lstStyle/>
          <a:p>
            <a:pPr>
              <a:defRPr/>
            </a:pPr>
            <a:r>
              <a:rPr lang="nb-NO" dirty="0"/>
              <a:t>31.05.2018</a:t>
            </a:r>
          </a:p>
        </p:txBody>
      </p:sp>
      <p:sp>
        <p:nvSpPr>
          <p:cNvPr id="5" name="Plassholder for bunntekst 4">
            <a:extLst>
              <a:ext uri="{FF2B5EF4-FFF2-40B4-BE49-F238E27FC236}">
                <a16:creationId xmlns:a16="http://schemas.microsoft.com/office/drawing/2014/main" id="{E0E7B7BE-CB04-4988-A80D-3C2985B42E03}"/>
              </a:ext>
            </a:extLst>
          </p:cNvPr>
          <p:cNvSpPr>
            <a:spLocks noGrp="1"/>
          </p:cNvSpPr>
          <p:nvPr>
            <p:ph type="ftr" sz="quarter" idx="11"/>
          </p:nvPr>
        </p:nvSpPr>
        <p:spPr/>
        <p:txBody>
          <a:bodyPr/>
          <a:lstStyle/>
          <a:p>
            <a:pPr>
              <a:defRPr/>
            </a:pPr>
            <a:r>
              <a:rPr lang="nb-NO"/>
              <a:t>FORSVARETS SENIORFORBUND STIFTET 15 FEBRUAR 1983</a:t>
            </a:r>
          </a:p>
        </p:txBody>
      </p:sp>
      <p:sp>
        <p:nvSpPr>
          <p:cNvPr id="6" name="Plassholder for lysbildenummer 5">
            <a:extLst>
              <a:ext uri="{FF2B5EF4-FFF2-40B4-BE49-F238E27FC236}">
                <a16:creationId xmlns:a16="http://schemas.microsoft.com/office/drawing/2014/main" id="{B4F424E4-4AEF-498C-90B6-EBA754577825}"/>
              </a:ext>
            </a:extLst>
          </p:cNvPr>
          <p:cNvSpPr>
            <a:spLocks noGrp="1"/>
          </p:cNvSpPr>
          <p:nvPr>
            <p:ph type="sldNum" sz="quarter" idx="12"/>
          </p:nvPr>
        </p:nvSpPr>
        <p:spPr/>
        <p:txBody>
          <a:bodyPr/>
          <a:lstStyle/>
          <a:p>
            <a:pPr>
              <a:defRPr/>
            </a:pPr>
            <a:fld id="{A3B23605-069D-46C2-9004-89B1558930DA}" type="slidenum">
              <a:rPr lang="nb-NO" smtClean="0"/>
              <a:pPr>
                <a:defRPr/>
              </a:pPr>
              <a:t>9</a:t>
            </a:fld>
            <a:endParaRPr lang="nb-NO" dirty="0"/>
          </a:p>
        </p:txBody>
      </p:sp>
    </p:spTree>
    <p:extLst>
      <p:ext uri="{BB962C8B-B14F-4D97-AF65-F5344CB8AC3E}">
        <p14:creationId xmlns:p14="http://schemas.microsoft.com/office/powerpoint/2010/main" val="418057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10235</TotalTime>
  <Words>1086</Words>
  <Application>Microsoft Office PowerPoint</Application>
  <PresentationFormat>Skjermfremvisning (4:3)</PresentationFormat>
  <Paragraphs>245</Paragraphs>
  <Slides>28</Slides>
  <Notes>5</Notes>
  <HiddenSlides>0</HiddenSlides>
  <MMClips>0</MMClips>
  <ScaleCrop>false</ScaleCrop>
  <HeadingPairs>
    <vt:vector size="8" baseType="variant">
      <vt:variant>
        <vt:lpstr>Brukte skrifter</vt:lpstr>
      </vt:variant>
      <vt:variant>
        <vt:i4>7</vt:i4>
      </vt:variant>
      <vt:variant>
        <vt:lpstr>Tema</vt:lpstr>
      </vt:variant>
      <vt:variant>
        <vt:i4>1</vt:i4>
      </vt:variant>
      <vt:variant>
        <vt:lpstr>Innebygde OLE-servere</vt:lpstr>
      </vt:variant>
      <vt:variant>
        <vt:i4>1</vt:i4>
      </vt:variant>
      <vt:variant>
        <vt:lpstr>Lysbildetitler</vt:lpstr>
      </vt:variant>
      <vt:variant>
        <vt:i4>28</vt:i4>
      </vt:variant>
    </vt:vector>
  </HeadingPairs>
  <TitlesOfParts>
    <vt:vector size="37" baseType="lpstr">
      <vt:lpstr>ＭＳ Ｐゴシック</vt:lpstr>
      <vt:lpstr>ＭＳ Ｐゴシック</vt:lpstr>
      <vt:lpstr>Arial</vt:lpstr>
      <vt:lpstr>Arial Narrow</vt:lpstr>
      <vt:lpstr>Calibri</vt:lpstr>
      <vt:lpstr>Catriel</vt:lpstr>
      <vt:lpstr>Times New Roman</vt:lpstr>
      <vt:lpstr>Office-tema</vt:lpstr>
      <vt:lpstr>Clip</vt:lpstr>
      <vt:lpstr>PowerPoint-presentasjon</vt:lpstr>
      <vt:lpstr>PowerPoint-presentasjon</vt:lpstr>
      <vt:lpstr>PowerPoint-presentasjon</vt:lpstr>
      <vt:lpstr>Innhold</vt:lpstr>
      <vt:lpstr>PowerPoint-presentasjon</vt:lpstr>
      <vt:lpstr>Hvem er vi?</vt:lpstr>
      <vt:lpstr>Hva gjør vi?</vt:lpstr>
      <vt:lpstr>Hvorfor bli medlem i FSF?</vt:lpstr>
      <vt:lpstr>Rekruttering – nye medlemmer</vt:lpstr>
      <vt:lpstr>Ny offentlig tjenestepensjon!</vt:lpstr>
      <vt:lpstr>Hva sier avtalen:</vt:lpstr>
      <vt:lpstr>                             Hva skjer videre</vt:lpstr>
      <vt:lpstr> PILARENE I ALDERSPENSJON</vt:lpstr>
      <vt:lpstr>PENSJONSSYSTEMET OFFENTLIG OG PRIVAT SEKTOR</vt:lpstr>
      <vt:lpstr>PENSJONSSYSTEMET OFFENTLIG SEKTOR SÆRALDERSPENSJON</vt:lpstr>
      <vt:lpstr>PENSJONSSYSTEMET OFFENTLIG SEKTOR SÆRALDERSPENSJON</vt:lpstr>
      <vt:lpstr>PowerPoint-presentasjon</vt:lpstr>
      <vt:lpstr>FREMTIDSFULLMAKT</vt:lpstr>
      <vt:lpstr>FREMTIDSFULLMAKT</vt:lpstr>
      <vt:lpstr>FREMTIDSFULLMAKT</vt:lpstr>
      <vt:lpstr>FREMTIDSFULLMAKT</vt:lpstr>
      <vt:lpstr>FREMTIDSFULLMAKT</vt:lpstr>
      <vt:lpstr>Fremtidsfullmakt - eksempel</vt:lpstr>
      <vt:lpstr>Fremtidsfullmakt – eksempel fortsettelse</vt:lpstr>
      <vt:lpstr>Fremtidsfullmakt eksempel - fortsettelse</vt:lpstr>
      <vt:lpstr>Ektefellepensjon</vt:lpstr>
      <vt:lpstr>Ektefellepensjon - Behovsprøving</vt:lpstr>
      <vt:lpstr>ORIENTERING SLUTT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FPF</dc:creator>
  <cp:lastModifiedBy>Per Anders Volden</cp:lastModifiedBy>
  <cp:revision>686</cp:revision>
  <cp:lastPrinted>2018-04-16T10:53:32Z</cp:lastPrinted>
  <dcterms:created xsi:type="dcterms:W3CDTF">2011-06-09T11:36:03Z</dcterms:created>
  <dcterms:modified xsi:type="dcterms:W3CDTF">2018-06-04T10:43:13Z</dcterms:modified>
</cp:coreProperties>
</file>